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sldIdLst>
    <p:sldId id="256" r:id="rId5"/>
    <p:sldId id="260" r:id="rId6"/>
    <p:sldId id="257" r:id="rId7"/>
    <p:sldId id="261" r:id="rId8"/>
    <p:sldId id="262" r:id="rId9"/>
    <p:sldId id="263" r:id="rId10"/>
    <p:sldId id="264" r:id="rId11"/>
    <p:sldId id="265" r:id="rId12"/>
    <p:sldId id="266" r:id="rId13"/>
    <p:sldId id="267" r:id="rId14"/>
    <p:sldId id="268" r:id="rId15"/>
    <p:sldId id="269" r:id="rId16"/>
    <p:sldId id="259" r:id="rId17"/>
    <p:sldId id="272" r:id="rId18"/>
    <p:sldId id="271" r:id="rId19"/>
    <p:sldId id="290" r:id="rId20"/>
    <p:sldId id="297" r:id="rId21"/>
    <p:sldId id="298" r:id="rId22"/>
    <p:sldId id="273" r:id="rId23"/>
    <p:sldId id="274" r:id="rId24"/>
    <p:sldId id="275" r:id="rId25"/>
    <p:sldId id="277" r:id="rId26"/>
    <p:sldId id="279" r:id="rId27"/>
    <p:sldId id="280" r:id="rId28"/>
    <p:sldId id="283" r:id="rId29"/>
    <p:sldId id="284" r:id="rId30"/>
    <p:sldId id="285" r:id="rId31"/>
    <p:sldId id="281" r:id="rId32"/>
    <p:sldId id="282" r:id="rId33"/>
    <p:sldId id="294" r:id="rId34"/>
    <p:sldId id="295"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D9ECB-1FEE-2AE6-81F1-4BF802370BE6}" v="4" dt="2022-09-25T16:12:31.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1"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le Cuny - Coordinatrice Terrain Marseille" userId="S::ct-ma@fr-actioncontrelafaim.org::7865c690-3485-45ee-b2aa-0537f4009f44" providerId="AD" clId="Web-{E12D3D06-DFF9-7647-3EDE-2299D07AFF97}"/>
    <pc:docChg chg="modSld">
      <pc:chgData name="Axelle Cuny - Coordinatrice Terrain Marseille" userId="S::ct-ma@fr-actioncontrelafaim.org::7865c690-3485-45ee-b2aa-0537f4009f44" providerId="AD" clId="Web-{E12D3D06-DFF9-7647-3EDE-2299D07AFF97}" dt="2022-09-25T16:06:53.570" v="14"/>
      <pc:docMkLst>
        <pc:docMk/>
      </pc:docMkLst>
      <pc:sldChg chg="modNotes">
        <pc:chgData name="Axelle Cuny - Coordinatrice Terrain Marseille" userId="S::ct-ma@fr-actioncontrelafaim.org::7865c690-3485-45ee-b2aa-0537f4009f44" providerId="AD" clId="Web-{E12D3D06-DFF9-7647-3EDE-2299D07AFF97}" dt="2022-09-25T15:59:14.649" v="3"/>
        <pc:sldMkLst>
          <pc:docMk/>
          <pc:sldMk cId="7966500" sldId="261"/>
        </pc:sldMkLst>
      </pc:sldChg>
      <pc:sldChg chg="modNotes">
        <pc:chgData name="Axelle Cuny - Coordinatrice Terrain Marseille" userId="S::ct-ma@fr-actioncontrelafaim.org::7865c690-3485-45ee-b2aa-0537f4009f44" providerId="AD" clId="Web-{E12D3D06-DFF9-7647-3EDE-2299D07AFF97}" dt="2022-09-25T16:03:18.329" v="7"/>
        <pc:sldMkLst>
          <pc:docMk/>
          <pc:sldMk cId="3413239176" sldId="267"/>
        </pc:sldMkLst>
      </pc:sldChg>
      <pc:sldChg chg="modNotes">
        <pc:chgData name="Axelle Cuny - Coordinatrice Terrain Marseille" userId="S::ct-ma@fr-actioncontrelafaim.org::7865c690-3485-45ee-b2aa-0537f4009f44" providerId="AD" clId="Web-{E12D3D06-DFF9-7647-3EDE-2299D07AFF97}" dt="2022-09-25T16:05:06.145" v="9"/>
        <pc:sldMkLst>
          <pc:docMk/>
          <pc:sldMk cId="1201767624" sldId="271"/>
        </pc:sldMkLst>
      </pc:sldChg>
      <pc:sldChg chg="modNotes">
        <pc:chgData name="Axelle Cuny - Coordinatrice Terrain Marseille" userId="S::ct-ma@fr-actioncontrelafaim.org::7865c690-3485-45ee-b2aa-0537f4009f44" providerId="AD" clId="Web-{E12D3D06-DFF9-7647-3EDE-2299D07AFF97}" dt="2022-09-25T16:06:53.336" v="13"/>
        <pc:sldMkLst>
          <pc:docMk/>
          <pc:sldMk cId="3144354835" sldId="278"/>
        </pc:sldMkLst>
      </pc:sldChg>
      <pc:sldChg chg="modNotes">
        <pc:chgData name="Axelle Cuny - Coordinatrice Terrain Marseille" userId="S::ct-ma@fr-actioncontrelafaim.org::7865c690-3485-45ee-b2aa-0537f4009f44" providerId="AD" clId="Web-{E12D3D06-DFF9-7647-3EDE-2299D07AFF97}" dt="2022-09-25T16:06:53.570" v="14"/>
        <pc:sldMkLst>
          <pc:docMk/>
          <pc:sldMk cId="1470021496" sldId="287"/>
        </pc:sldMkLst>
      </pc:sldChg>
    </pc:docChg>
  </pc:docChgLst>
  <pc:docChgLst>
    <pc:chgData name="Axelle Cuny - Coordinatrice Terrain Marseille" userId="S::ct-ma@fr-actioncontrelafaim.org::7865c690-3485-45ee-b2aa-0537f4009f44" providerId="AD" clId="Web-{8D9D9ECB-1FEE-2AE6-81F1-4BF802370BE6}"/>
    <pc:docChg chg="modSld">
      <pc:chgData name="Axelle Cuny - Coordinatrice Terrain Marseille" userId="S::ct-ma@fr-actioncontrelafaim.org::7865c690-3485-45ee-b2aa-0537f4009f44" providerId="AD" clId="Web-{8D9D9ECB-1FEE-2AE6-81F1-4BF802370BE6}" dt="2022-09-25T16:12:31.160" v="3"/>
      <pc:docMkLst>
        <pc:docMk/>
      </pc:docMkLst>
      <pc:sldChg chg="mod modShow">
        <pc:chgData name="Axelle Cuny - Coordinatrice Terrain Marseille" userId="S::ct-ma@fr-actioncontrelafaim.org::7865c690-3485-45ee-b2aa-0537f4009f44" providerId="AD" clId="Web-{8D9D9ECB-1FEE-2AE6-81F1-4BF802370BE6}" dt="2022-09-25T16:09:38.257" v="0"/>
        <pc:sldMkLst>
          <pc:docMk/>
          <pc:sldMk cId="1774426904" sldId="268"/>
        </pc:sldMkLst>
      </pc:sldChg>
      <pc:sldChg chg="mod modShow">
        <pc:chgData name="Axelle Cuny - Coordinatrice Terrain Marseille" userId="S::ct-ma@fr-actioncontrelafaim.org::7865c690-3485-45ee-b2aa-0537f4009f44" providerId="AD" clId="Web-{8D9D9ECB-1FEE-2AE6-81F1-4BF802370BE6}" dt="2022-09-25T16:12:31.160" v="3"/>
        <pc:sldMkLst>
          <pc:docMk/>
          <pc:sldMk cId="1895557005" sldId="288"/>
        </pc:sldMkLst>
      </pc:sldChg>
      <pc:sldChg chg="mod modShow">
        <pc:chgData name="Axelle Cuny - Coordinatrice Terrain Marseille" userId="S::ct-ma@fr-actioncontrelafaim.org::7865c690-3485-45ee-b2aa-0537f4009f44" providerId="AD" clId="Web-{8D9D9ECB-1FEE-2AE6-81F1-4BF802370BE6}" dt="2022-09-25T16:09:54.539" v="2"/>
        <pc:sldMkLst>
          <pc:docMk/>
          <pc:sldMk cId="4130176349"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B67F2-0E3B-4ED9-9576-DB1EC38A4EC8}" type="datetimeFigureOut">
              <a:t>07/10/2023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CA18C-7574-41EF-97A6-D86194C41E3D}" type="slidenum">
              <a:t>‹N°›</a:t>
            </a:fld>
            <a:endParaRPr lang="fr-FR"/>
          </a:p>
        </p:txBody>
      </p:sp>
    </p:spTree>
    <p:extLst>
      <p:ext uri="{BB962C8B-B14F-4D97-AF65-F5344CB8AC3E}">
        <p14:creationId xmlns:p14="http://schemas.microsoft.com/office/powerpoint/2010/main" val="242722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90000"/>
              </a:lnSpc>
              <a:spcBef>
                <a:spcPts val="563"/>
              </a:spcBef>
              <a:buFont typeface="Arial,Sans-Serif"/>
              <a:buChar char="•"/>
            </a:pPr>
            <a:r>
              <a:rPr lang="fr-FR"/>
              <a:t>La notion de sécurité alimentaire est peu utilisée en France, préférence pour la notion de précarité alimentaire</a:t>
            </a:r>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3C6CA18C-7574-41EF-97A6-D86194C41E3D}" type="slidenum">
              <a:t>4</a:t>
            </a:fld>
            <a:endParaRPr lang="fr-FR"/>
          </a:p>
        </p:txBody>
      </p:sp>
    </p:spTree>
    <p:extLst>
      <p:ext uri="{BB962C8B-B14F-4D97-AF65-F5344CB8AC3E}">
        <p14:creationId xmlns:p14="http://schemas.microsoft.com/office/powerpoint/2010/main" val="315835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Précarité alimentaire :</a:t>
            </a:r>
            <a:endParaRPr lang="en-US"/>
          </a:p>
          <a:p>
            <a:r>
              <a:rPr lang="fr-FR"/>
              <a:t>«Elle s’inscrit dans le respect du principe de dignité des personnes. Elle participe à la reconnaissance et au développement des capacités des personnes à agir pour elles-mêmes et dans leur environnement. L’aide alimentaire contribue à la lutte contre la précarité alimentaire.</a:t>
            </a:r>
            <a:endParaRPr lang="en-US"/>
          </a:p>
          <a:p>
            <a:endParaRPr lang="fr-FR">
              <a:cs typeface="Calibri"/>
            </a:endParaRPr>
          </a:p>
          <a:p>
            <a:pPr algn="just"/>
            <a:r>
              <a:rPr lang="fr-FR"/>
              <a:t>La lutte contre la précarité alimentaire vise à </a:t>
            </a:r>
            <a:r>
              <a:rPr lang="fr-FR" b="1"/>
              <a:t>favoriser l'accès à une alimentation sûre, diversifiée, de bonne qualité et en quantité suffisante aux personnes en situation de vulnérabilité économique ou sociale</a:t>
            </a:r>
            <a:r>
              <a:rPr lang="fr-FR"/>
              <a:t>. Art-266-1 du Code de l'action sociale et des familles (CASF) créé par la LMAP en 2018</a:t>
            </a:r>
          </a:p>
          <a:p>
            <a:pPr algn="just"/>
            <a:endParaRPr lang="fr-FR"/>
          </a:p>
          <a:p>
            <a:endParaRPr lang="fr-FR">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3C6CA18C-7574-41EF-97A6-D86194C41E3D}" type="slidenum">
              <a:t>10</a:t>
            </a:fld>
            <a:endParaRPr lang="fr-FR"/>
          </a:p>
        </p:txBody>
      </p:sp>
    </p:spTree>
    <p:extLst>
      <p:ext uri="{BB962C8B-B14F-4D97-AF65-F5344CB8AC3E}">
        <p14:creationId xmlns:p14="http://schemas.microsoft.com/office/powerpoint/2010/main" val="275357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Données disponibles sur les profils etc….</a:t>
            </a:r>
          </a:p>
          <a:p>
            <a:r>
              <a:rPr lang="fr-FR" dirty="0" smtClean="0"/>
              <a:t>Bémol sur la stat publique </a:t>
            </a:r>
            <a:endParaRPr lang="fr-FR" dirty="0"/>
          </a:p>
        </p:txBody>
      </p:sp>
      <p:sp>
        <p:nvSpPr>
          <p:cNvPr id="4" name="Espace réservé du numéro de diapositive 3"/>
          <p:cNvSpPr>
            <a:spLocks noGrp="1"/>
          </p:cNvSpPr>
          <p:nvPr>
            <p:ph type="sldNum" sz="quarter" idx="10"/>
          </p:nvPr>
        </p:nvSpPr>
        <p:spPr/>
        <p:txBody>
          <a:bodyPr/>
          <a:lstStyle/>
          <a:p>
            <a:fld id="{3C6CA18C-7574-41EF-97A6-D86194C41E3D}" type="slidenum">
              <a:rPr lang="fr-FR" smtClean="0"/>
              <a:t>14</a:t>
            </a:fld>
            <a:endParaRPr lang="fr-FR"/>
          </a:p>
        </p:txBody>
      </p:sp>
    </p:spTree>
    <p:extLst>
      <p:ext uri="{BB962C8B-B14F-4D97-AF65-F5344CB8AC3E}">
        <p14:creationId xmlns:p14="http://schemas.microsoft.com/office/powerpoint/2010/main" val="192284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just">
              <a:lnSpc>
                <a:spcPct val="90000"/>
              </a:lnSpc>
              <a:spcBef>
                <a:spcPts val="1000"/>
              </a:spcBef>
              <a:buFont typeface="Wingdings,Sans-Serif"/>
              <a:buChar char="ü"/>
            </a:pPr>
            <a:r>
              <a:rPr lang="fr-FR" dirty="0"/>
              <a:t>9,2 millions de Français vivaient sous le seuil de pauvreté monétaire, 2019 INSEE</a:t>
            </a:r>
            <a:endParaRPr lang="en-US" dirty="0"/>
          </a:p>
          <a:p>
            <a:pPr marL="285750" indent="-285750" algn="just">
              <a:lnSpc>
                <a:spcPct val="90000"/>
              </a:lnSpc>
              <a:spcBef>
                <a:spcPts val="1000"/>
              </a:spcBef>
              <a:buFont typeface="Wingdings,Sans-Serif"/>
              <a:buChar char="ü"/>
            </a:pPr>
            <a:r>
              <a:rPr lang="fr-FR" dirty="0"/>
              <a:t> 2-4 millions de personnes usagers de l’aide alimentaire en France, Juin 2022 INSEE </a:t>
            </a:r>
            <a:endParaRPr lang="en-US" dirty="0"/>
          </a:p>
          <a:p>
            <a:r>
              <a:rPr lang="fr-FR" dirty="0"/>
              <a:t>+7,3% d’inscriptions à l’aide alimentaire en 2020 par rapport à 2019, Juillet 2021 DREES </a:t>
            </a:r>
            <a:endParaRPr lang="fr-FR" dirty="0">
              <a:cs typeface="Calibri"/>
            </a:endParaRPr>
          </a:p>
          <a:p>
            <a:r>
              <a:rPr lang="fr-FR" dirty="0"/>
              <a:t>Environ 8 millions de personnes en insécurité alimentaire, 2015 ANSES  </a:t>
            </a:r>
            <a:endParaRPr lang="fr-FR" dirty="0">
              <a:cs typeface="Calibri"/>
            </a:endParaRPr>
          </a:p>
        </p:txBody>
      </p:sp>
      <p:sp>
        <p:nvSpPr>
          <p:cNvPr id="4" name="Espace réservé du numéro de diapositive 3"/>
          <p:cNvSpPr>
            <a:spLocks noGrp="1"/>
          </p:cNvSpPr>
          <p:nvPr>
            <p:ph type="sldNum" sz="quarter" idx="5"/>
          </p:nvPr>
        </p:nvSpPr>
        <p:spPr/>
        <p:txBody>
          <a:bodyPr/>
          <a:lstStyle/>
          <a:p>
            <a:fld id="{3C6CA18C-7574-41EF-97A6-D86194C41E3D}" type="slidenum">
              <a:t>15</a:t>
            </a:fld>
            <a:endParaRPr lang="fr-FR"/>
          </a:p>
        </p:txBody>
      </p:sp>
    </p:spTree>
    <p:extLst>
      <p:ext uri="{BB962C8B-B14F-4D97-AF65-F5344CB8AC3E}">
        <p14:creationId xmlns:p14="http://schemas.microsoft.com/office/powerpoint/2010/main" val="51328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https://www.observationsociete.fr/revenus/pauvrete/pauvresnoncomptes-2/#note-5801-1</a:t>
            </a:r>
          </a:p>
          <a:p>
            <a:endParaRPr lang="fr-FR" dirty="0"/>
          </a:p>
        </p:txBody>
      </p:sp>
      <p:sp>
        <p:nvSpPr>
          <p:cNvPr id="4" name="Espace réservé du numéro de diapositive 3"/>
          <p:cNvSpPr>
            <a:spLocks noGrp="1"/>
          </p:cNvSpPr>
          <p:nvPr>
            <p:ph type="sldNum" sz="quarter" idx="10"/>
          </p:nvPr>
        </p:nvSpPr>
        <p:spPr/>
        <p:txBody>
          <a:bodyPr/>
          <a:lstStyle/>
          <a:p>
            <a:fld id="{3C6CA18C-7574-41EF-97A6-D86194C41E3D}" type="slidenum">
              <a:rPr lang="fr-FR" smtClean="0"/>
              <a:t>16</a:t>
            </a:fld>
            <a:endParaRPr lang="fr-FR"/>
          </a:p>
        </p:txBody>
      </p:sp>
    </p:spTree>
    <p:extLst>
      <p:ext uri="{BB962C8B-B14F-4D97-AF65-F5344CB8AC3E}">
        <p14:creationId xmlns:p14="http://schemas.microsoft.com/office/powerpoint/2010/main" val="47011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https://www.observationsociete.fr/revenus/pauvrete/pauvresnoncomptes-2/#note-5801-1</a:t>
            </a:r>
          </a:p>
          <a:p>
            <a:endParaRPr lang="fr-FR" dirty="0"/>
          </a:p>
        </p:txBody>
      </p:sp>
      <p:sp>
        <p:nvSpPr>
          <p:cNvPr id="4" name="Espace réservé du numéro de diapositive 3"/>
          <p:cNvSpPr>
            <a:spLocks noGrp="1"/>
          </p:cNvSpPr>
          <p:nvPr>
            <p:ph type="sldNum" sz="quarter" idx="10"/>
          </p:nvPr>
        </p:nvSpPr>
        <p:spPr/>
        <p:txBody>
          <a:bodyPr/>
          <a:lstStyle/>
          <a:p>
            <a:fld id="{3C6CA18C-7574-41EF-97A6-D86194C41E3D}" type="slidenum">
              <a:rPr lang="fr-FR" smtClean="0"/>
              <a:t>17</a:t>
            </a:fld>
            <a:endParaRPr lang="fr-FR"/>
          </a:p>
        </p:txBody>
      </p:sp>
    </p:spTree>
    <p:extLst>
      <p:ext uri="{BB962C8B-B14F-4D97-AF65-F5344CB8AC3E}">
        <p14:creationId xmlns:p14="http://schemas.microsoft.com/office/powerpoint/2010/main" val="3251839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https://www.observationsociete.fr/revenus/pauvrete/pauvresnoncomptes-2/#note-5801-1</a:t>
            </a:r>
          </a:p>
          <a:p>
            <a:endParaRPr lang="fr-FR" dirty="0"/>
          </a:p>
        </p:txBody>
      </p:sp>
      <p:sp>
        <p:nvSpPr>
          <p:cNvPr id="4" name="Espace réservé du numéro de diapositive 3"/>
          <p:cNvSpPr>
            <a:spLocks noGrp="1"/>
          </p:cNvSpPr>
          <p:nvPr>
            <p:ph type="sldNum" sz="quarter" idx="10"/>
          </p:nvPr>
        </p:nvSpPr>
        <p:spPr/>
        <p:txBody>
          <a:bodyPr/>
          <a:lstStyle/>
          <a:p>
            <a:fld id="{3C6CA18C-7574-41EF-97A6-D86194C41E3D}" type="slidenum">
              <a:rPr lang="fr-FR" smtClean="0"/>
              <a:t>18</a:t>
            </a:fld>
            <a:endParaRPr lang="fr-FR"/>
          </a:p>
        </p:txBody>
      </p:sp>
    </p:spTree>
    <p:extLst>
      <p:ext uri="{BB962C8B-B14F-4D97-AF65-F5344CB8AC3E}">
        <p14:creationId xmlns:p14="http://schemas.microsoft.com/office/powerpoint/2010/main" val="383304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C6CA18C-7574-41EF-97A6-D86194C41E3D}" type="slidenum">
              <a:rPr lang="fr-FR" smtClean="0"/>
              <a:t>26</a:t>
            </a:fld>
            <a:endParaRPr lang="fr-FR"/>
          </a:p>
        </p:txBody>
      </p:sp>
    </p:spTree>
    <p:extLst>
      <p:ext uri="{BB962C8B-B14F-4D97-AF65-F5344CB8AC3E}">
        <p14:creationId xmlns:p14="http://schemas.microsoft.com/office/powerpoint/2010/main" val="392250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a:p>
        </p:txBody>
      </p:sp>
      <p:sp>
        <p:nvSpPr>
          <p:cNvPr id="4" name="Date Placeholder 3"/>
          <p:cNvSpPr>
            <a:spLocks noGrp="1"/>
          </p:cNvSpPr>
          <p:nvPr>
            <p:ph type="dt" sz="half" idx="10"/>
          </p:nvPr>
        </p:nvSpPr>
        <p:spPr/>
        <p:txBody>
          <a:bodyPr/>
          <a:lstStyle/>
          <a:p>
            <a:fld id="{5A069CB8-F204-4D06-B913-C5A26A89888A}" type="datetimeFigureOut">
              <a:rPr lang="en-US" dirty="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0B6E300-0A13-4A81-945A-7333C271A069}" type="datetimeFigureOut">
              <a:rPr lang="en-US" dirty="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4671962-1EA4-46E7-BCB0-F36CE46D1A59}" type="datetimeFigureOut">
              <a:rPr lang="en-US" dirty="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30BB376-B19C-488D-ABEB-03C7E6E9E3E0}" type="datetimeFigureOut">
              <a:rPr lang="en-US" dirty="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6F077B-A50F-4D64-8574-E2D6A98A5553}" type="datetimeFigureOut">
              <a:rPr lang="en-US" dirty="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a:p>
        </p:txBody>
      </p:sp>
      <p:sp>
        <p:nvSpPr>
          <p:cNvPr id="3" name="Content Placeholder 2"/>
          <p:cNvSpPr>
            <a:spLocks noGrp="1"/>
          </p:cNvSpPr>
          <p:nvPr>
            <p:ph sz="half" idx="1"/>
          </p:nvPr>
        </p:nvSpPr>
        <p:spPr>
          <a:xfrm>
            <a:off x="1097278"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7D9E2A62-1983-43A1-A163-D8AA46534C80}" type="datetimeFigureOut">
              <a:rPr lang="en-US" dirty="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898F3E3B-34E3-4345-B2A1-994B83598A9C}" type="datetimeFigureOut">
              <a:rPr lang="en-US" dirty="0"/>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D816C96-82A1-4D77-8ADA-627AC6FE3D65}" type="datetimeFigureOut">
              <a:rPr lang="en-US" dirty="0"/>
              <a:t>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10/7/2023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10/7/2023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a:t>Modifiez le style du titre</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5B747F8-9654-4282-85D2-65F41AAE7A75}" type="datetimeFigureOut">
              <a:rPr lang="en-US" dirty="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10/7/2023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nsa-precarite-alimentaire.credoc.fr/"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18771" y="316146"/>
            <a:ext cx="10058400" cy="3566160"/>
          </a:xfrm>
        </p:spPr>
        <p:txBody>
          <a:bodyPr>
            <a:normAutofit/>
          </a:bodyPr>
          <a:lstStyle/>
          <a:p>
            <a:r>
              <a:rPr lang="fr-FR" sz="7200" b="1" dirty="0">
                <a:solidFill>
                  <a:schemeClr val="accent2"/>
                </a:solidFill>
              </a:rPr>
              <a:t>La mesure de l’insécurité </a:t>
            </a:r>
            <a:r>
              <a:rPr lang="fr-FR" sz="7200" b="1" dirty="0" smtClean="0">
                <a:solidFill>
                  <a:schemeClr val="accent2"/>
                </a:solidFill>
              </a:rPr>
              <a:t>alimentaire et de la précarité alimentaire</a:t>
            </a:r>
            <a:endParaRPr lang="fr-FR" sz="7200" b="1" dirty="0">
              <a:solidFill>
                <a:schemeClr val="accent2"/>
              </a:solidFill>
            </a:endParaRPr>
          </a:p>
        </p:txBody>
      </p:sp>
      <p:pic>
        <p:nvPicPr>
          <p:cNvPr id="1026" name="Picture 2" descr="Logo Action contre la fai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065" y="4481746"/>
            <a:ext cx="2381386" cy="15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75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DEFINITION - PRECARITE ALIMENTAIRE    </a:t>
            </a:r>
          </a:p>
        </p:txBody>
      </p:sp>
      <p:sp>
        <p:nvSpPr>
          <p:cNvPr id="3" name="Espace réservé du contenu 2"/>
          <p:cNvSpPr>
            <a:spLocks noGrp="1"/>
          </p:cNvSpPr>
          <p:nvPr>
            <p:ph sz="half" idx="1"/>
          </p:nvPr>
        </p:nvSpPr>
        <p:spPr>
          <a:xfrm>
            <a:off x="1097280" y="1883834"/>
            <a:ext cx="10199370" cy="4593166"/>
          </a:xfrm>
        </p:spPr>
        <p:txBody>
          <a:bodyPr>
            <a:normAutofit/>
          </a:bodyPr>
          <a:lstStyle/>
          <a:p>
            <a:pPr marL="0" indent="0" algn="just">
              <a:spcBef>
                <a:spcPct val="0"/>
              </a:spcBef>
              <a:buNone/>
              <a:defRPr/>
            </a:pPr>
            <a:r>
              <a:rPr lang="fr-FR" altLang="fr-FR" sz="2800" kern="0">
                <a:solidFill>
                  <a:schemeClr val="tx1"/>
                </a:solidFill>
                <a:cs typeface="Arial" panose="020B0604020202020204" pitchFamily="34" charset="0"/>
              </a:rPr>
              <a:t>La notion de sécurité alimentaire est </a:t>
            </a:r>
            <a:r>
              <a:rPr lang="fr-FR" altLang="fr-FR" sz="2800" b="1" kern="0">
                <a:solidFill>
                  <a:srgbClr val="0070C0"/>
                </a:solidFill>
                <a:cs typeface="Arial" panose="020B0604020202020204" pitchFamily="34" charset="0"/>
              </a:rPr>
              <a:t>peu utilisée en France</a:t>
            </a:r>
            <a:r>
              <a:rPr lang="fr-FR" altLang="fr-FR" sz="2800" kern="0">
                <a:solidFill>
                  <a:schemeClr val="tx1"/>
                </a:solidFill>
                <a:cs typeface="Arial" panose="020B0604020202020204" pitchFamily="34" charset="0"/>
              </a:rPr>
              <a:t>, on lui </a:t>
            </a:r>
            <a:r>
              <a:rPr lang="fr-FR" altLang="fr-FR" sz="2800" b="1" kern="0">
                <a:solidFill>
                  <a:srgbClr val="0070C0"/>
                </a:solidFill>
                <a:cs typeface="Arial" panose="020B0604020202020204" pitchFamily="34" charset="0"/>
              </a:rPr>
              <a:t>préfère généralement celle de précarité alimentaire</a:t>
            </a:r>
            <a:r>
              <a:rPr lang="fr-FR" altLang="fr-FR" sz="2800" kern="0">
                <a:solidFill>
                  <a:schemeClr val="tx1"/>
                </a:solidFill>
                <a:cs typeface="Arial" panose="020B0604020202020204" pitchFamily="34" charset="0"/>
              </a:rPr>
              <a:t>. </a:t>
            </a:r>
          </a:p>
          <a:p>
            <a:pPr algn="just">
              <a:spcBef>
                <a:spcPct val="0"/>
              </a:spcBef>
              <a:defRPr/>
            </a:pPr>
            <a:endParaRPr lang="fr-FR" altLang="fr-FR" sz="2800" kern="0">
              <a:solidFill>
                <a:schemeClr val="tx1"/>
              </a:solidFill>
              <a:cs typeface="Arial" panose="020B0604020202020204" pitchFamily="34" charset="0"/>
            </a:endParaRPr>
          </a:p>
          <a:p>
            <a:pPr marL="0" indent="0" algn="just">
              <a:buNone/>
            </a:pPr>
            <a:r>
              <a:rPr lang="fr-FR" sz="2800">
                <a:solidFill>
                  <a:schemeClr val="tx1"/>
                </a:solidFill>
                <a:cs typeface="Arial" panose="020B0604020202020204" pitchFamily="34" charset="0"/>
              </a:rPr>
              <a:t>La précarité alimentaire se caractérise par</a:t>
            </a:r>
            <a:r>
              <a:rPr lang="fr-FR" sz="2800" b="1" kern="0">
                <a:solidFill>
                  <a:schemeClr val="tx1"/>
                </a:solidFill>
                <a:cs typeface="Arial" panose="020B0604020202020204" pitchFamily="34" charset="0"/>
              </a:rPr>
              <a:t> </a:t>
            </a:r>
            <a:r>
              <a:rPr lang="fr-FR" sz="2800" b="1" kern="0">
                <a:solidFill>
                  <a:srgbClr val="0070C0"/>
                </a:solidFill>
                <a:cs typeface="Arial" panose="020B0604020202020204" pitchFamily="34" charset="0"/>
              </a:rPr>
              <a:t>un accès limité ou inexistant à une alimentation sûre, diversifiée, de bonne qualité et en quantité suffisante</a:t>
            </a:r>
            <a:r>
              <a:rPr lang="fr-FR" sz="2800">
                <a:solidFill>
                  <a:schemeClr val="bg1">
                    <a:lumMod val="50000"/>
                  </a:schemeClr>
                </a:solidFill>
                <a:cs typeface="Arial" panose="020B0604020202020204" pitchFamily="34" charset="0"/>
              </a:rPr>
              <a:t> </a:t>
            </a:r>
            <a:r>
              <a:rPr lang="fr-FR" sz="2800">
                <a:solidFill>
                  <a:schemeClr val="tx1"/>
                </a:solidFill>
                <a:cs typeface="Arial" panose="020B0604020202020204" pitchFamily="34" charset="0"/>
              </a:rPr>
              <a:t>pour les personnes dont la </a:t>
            </a:r>
            <a:r>
              <a:rPr lang="fr-FR" sz="2800" b="1" kern="0">
                <a:solidFill>
                  <a:srgbClr val="0070C0"/>
                </a:solidFill>
                <a:cs typeface="Arial" panose="020B0604020202020204" pitchFamily="34" charset="0"/>
              </a:rPr>
              <a:t>situation de vulnérabilité </a:t>
            </a:r>
            <a:r>
              <a:rPr lang="fr-FR" sz="2800">
                <a:solidFill>
                  <a:schemeClr val="tx1"/>
                </a:solidFill>
                <a:cs typeface="Arial" panose="020B0604020202020204" pitchFamily="34" charset="0"/>
              </a:rPr>
              <a:t>résulte de facteurs économiques, sociaux, culturels et environnementaux. </a:t>
            </a:r>
            <a:endParaRPr lang="fr-FR" sz="2800">
              <a:solidFill>
                <a:schemeClr val="bg1">
                  <a:lumMod val="50000"/>
                </a:schemeClr>
              </a:solidFill>
              <a:cs typeface="Arial"/>
            </a:endParaRPr>
          </a:p>
          <a:p>
            <a:pPr algn="r"/>
            <a:r>
              <a:rPr lang="fr-FR" sz="1800" i="1" kern="0">
                <a:solidFill>
                  <a:schemeClr val="tx1"/>
                </a:solidFill>
                <a:cs typeface="Arial" panose="020B0604020202020204" pitchFamily="34" charset="0"/>
              </a:rPr>
              <a:t>Définition de la précarité alimentaire issue des Etats généraux de l’alimentation et CASF</a:t>
            </a:r>
            <a:endParaRPr lang="fr-FR" sz="1800" i="1" kern="0">
              <a:solidFill>
                <a:schemeClr val="tx1"/>
              </a:solidFill>
              <a:ea typeface="Lato Medium"/>
              <a:cs typeface="Arial" panose="020B0604020202020204" pitchFamily="34" charset="0"/>
            </a:endParaRPr>
          </a:p>
          <a:p>
            <a:pPr algn="ctr"/>
            <a:endParaRPr lang="fr-FR" sz="1800" kern="0">
              <a:solidFill>
                <a:srgbClr val="000000"/>
              </a:solidFill>
              <a:ea typeface="Lato Medium"/>
              <a:cs typeface="Arial"/>
            </a:endParaRPr>
          </a:p>
          <a:p>
            <a:pPr algn="just">
              <a:spcBef>
                <a:spcPct val="0"/>
              </a:spcBef>
              <a:defRPr/>
            </a:pPr>
            <a:endParaRPr lang="fr-FR" altLang="fr-FR" sz="2800" kern="0">
              <a:solidFill>
                <a:schemeClr val="tx1"/>
              </a:solidFill>
              <a:cs typeface="Arial" panose="020B0604020202020204" pitchFamily="34" charset="0"/>
            </a:endParaRPr>
          </a:p>
          <a:p>
            <a:pPr algn="just">
              <a:spcBef>
                <a:spcPct val="0"/>
              </a:spcBef>
              <a:defRPr/>
            </a:pPr>
            <a:endParaRPr lang="fr-FR" altLang="fr-FR" sz="2800" kern="0">
              <a:solidFill>
                <a:schemeClr val="tx1"/>
              </a:solidFill>
              <a:cs typeface="Arial" panose="020B0604020202020204" pitchFamily="34" charset="0"/>
            </a:endParaRPr>
          </a:p>
          <a:p>
            <a:pPr algn="just">
              <a:spcBef>
                <a:spcPct val="0"/>
              </a:spcBef>
              <a:defRPr/>
            </a:pPr>
            <a:endParaRPr lang="fr-FR" altLang="fr-FR" sz="2800" kern="0">
              <a:solidFill>
                <a:schemeClr val="tx1"/>
              </a:solidFill>
              <a:cs typeface="Arial" panose="020B0604020202020204" pitchFamily="34" charset="0"/>
            </a:endParaRPr>
          </a:p>
        </p:txBody>
      </p:sp>
      <p:pic>
        <p:nvPicPr>
          <p:cNvPr id="5" name="Picture 2" descr="Logo Action contre la faim.svg"/>
          <p:cNvPicPr>
            <a:picLocks noChangeAspect="1" noChangeArrowheads="1"/>
          </p:cNvPicPr>
          <p:nvPr/>
        </p:nvPicPr>
        <p:blipFill rotWithShape="1">
          <a:blip r:embed="rId3">
            <a:extLst>
              <a:ext uri="{28A0092B-C50C-407E-A947-70E740481C1C}">
                <a14:useLocalDpi xmlns:a14="http://schemas.microsoft.com/office/drawing/2010/main" val="0"/>
              </a:ext>
            </a:extLst>
          </a:blip>
          <a:srcRect r="64361"/>
          <a:stretch/>
        </p:blipFill>
        <p:spPr bwMode="auto">
          <a:xfrm>
            <a:off x="268741" y="232715"/>
            <a:ext cx="828539" cy="15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3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DEFINITION – AIDE ALIMENTAIRE </a:t>
            </a:r>
          </a:p>
        </p:txBody>
      </p:sp>
      <p:sp>
        <p:nvSpPr>
          <p:cNvPr id="3" name="Espace réservé du contenu 2"/>
          <p:cNvSpPr>
            <a:spLocks noGrp="1"/>
          </p:cNvSpPr>
          <p:nvPr>
            <p:ph sz="half" idx="1"/>
          </p:nvPr>
        </p:nvSpPr>
        <p:spPr>
          <a:xfrm>
            <a:off x="1097280" y="2036235"/>
            <a:ext cx="10058400" cy="3507315"/>
          </a:xfrm>
        </p:spPr>
        <p:txBody>
          <a:bodyPr>
            <a:noAutofit/>
          </a:bodyPr>
          <a:lstStyle/>
          <a:p>
            <a:pPr marL="0" indent="0">
              <a:buClr>
                <a:srgbClr val="99CC00"/>
              </a:buClr>
              <a:buNone/>
              <a:defRPr/>
            </a:pPr>
            <a:r>
              <a:rPr lang="fr-FR" altLang="fr-FR" sz="2400" b="1" u="sng">
                <a:solidFill>
                  <a:schemeClr val="tx1"/>
                </a:solidFill>
                <a:cs typeface="Arial" panose="020B0604020202020204" pitchFamily="34" charset="0"/>
              </a:rPr>
              <a:t>L’aide alimentaire en France: </a:t>
            </a:r>
          </a:p>
          <a:p>
            <a:pPr marL="0" indent="0">
              <a:buClr>
                <a:srgbClr val="99CC00"/>
              </a:buClr>
              <a:buNone/>
              <a:defRPr/>
            </a:pPr>
            <a:r>
              <a:rPr lang="fr-FR" altLang="fr-FR" sz="1800" i="1" kern="0">
                <a:solidFill>
                  <a:srgbClr val="000000"/>
                </a:solidFill>
                <a:cs typeface="Arial" panose="020B0604020202020204" pitchFamily="34" charset="0"/>
              </a:rPr>
              <a:t>Article 266-1 CASF</a:t>
            </a:r>
          </a:p>
          <a:p>
            <a:pPr marL="0" indent="0" algn="just">
              <a:buClr>
                <a:srgbClr val="99CC00"/>
              </a:buClr>
              <a:buNone/>
              <a:defRPr/>
            </a:pPr>
            <a:r>
              <a:rPr lang="fr-FR" altLang="fr-FR" kern="0">
                <a:solidFill>
                  <a:srgbClr val="000000"/>
                </a:solidFill>
                <a:cs typeface="Arial" panose="020B0604020202020204" pitchFamily="34" charset="0"/>
              </a:rPr>
              <a:t>(…) La lutte contre la précarité alimentaire mobilise l’Etat et ses établissements publics, les collectivités territoriales, les acteurs économiques, les associations, dans le cadre de leur objet ou projet associatif, ainsi que les centres communaux et intercommunaux d’action sociale, en y associant les personnes concernées. </a:t>
            </a:r>
          </a:p>
          <a:p>
            <a:pPr marL="0" indent="0" algn="just">
              <a:buClr>
                <a:srgbClr val="99CC00"/>
              </a:buClr>
              <a:buNone/>
              <a:defRPr/>
            </a:pPr>
            <a:r>
              <a:rPr lang="en-GB" altLang="fr-FR" sz="1800" i="1" kern="0">
                <a:solidFill>
                  <a:srgbClr val="000000"/>
                </a:solidFill>
                <a:cs typeface="Arial" panose="020B0604020202020204" pitchFamily="34" charset="0"/>
              </a:rPr>
              <a:t>Article 266-2 du CASF </a:t>
            </a:r>
          </a:p>
          <a:p>
            <a:pPr marL="0" indent="0" algn="just">
              <a:buClr>
                <a:srgbClr val="99CC00"/>
              </a:buClr>
              <a:buNone/>
              <a:defRPr/>
            </a:pPr>
            <a:r>
              <a:rPr lang="fr-FR" altLang="fr-FR"/>
              <a:t>L’aide alimentaire a pour objet </a:t>
            </a:r>
            <a:r>
              <a:rPr lang="fr-FR" altLang="fr-FR" b="1" kern="0">
                <a:solidFill>
                  <a:srgbClr val="0070C0"/>
                </a:solidFill>
                <a:cs typeface="Arial" panose="020B0604020202020204" pitchFamily="34" charset="0"/>
              </a:rPr>
              <a:t>la fourniture de denrées alimentaires</a:t>
            </a:r>
            <a:r>
              <a:rPr lang="fr-FR" altLang="fr-FR">
                <a:solidFill>
                  <a:schemeClr val="bg1">
                    <a:lumMod val="50000"/>
                  </a:schemeClr>
                </a:solidFill>
                <a:cs typeface="Arial" panose="020B0604020202020204" pitchFamily="34" charset="0"/>
              </a:rPr>
              <a:t> </a:t>
            </a:r>
            <a:r>
              <a:rPr lang="fr-FR" altLang="fr-FR"/>
              <a:t>aux</a:t>
            </a:r>
            <a:r>
              <a:rPr lang="fr-FR" altLang="fr-FR">
                <a:solidFill>
                  <a:schemeClr val="bg1">
                    <a:lumMod val="50000"/>
                  </a:schemeClr>
                </a:solidFill>
                <a:cs typeface="Arial" panose="020B0604020202020204" pitchFamily="34" charset="0"/>
              </a:rPr>
              <a:t> </a:t>
            </a:r>
            <a:r>
              <a:rPr lang="fr-FR" altLang="fr-FR" b="1" kern="0">
                <a:solidFill>
                  <a:srgbClr val="0070C0"/>
                </a:solidFill>
                <a:cs typeface="Arial" panose="020B0604020202020204" pitchFamily="34" charset="0"/>
              </a:rPr>
              <a:t>personnes en situation de vulnérabilité économique ou sociale, </a:t>
            </a:r>
            <a:r>
              <a:rPr lang="fr-FR" altLang="fr-FR" kern="0">
                <a:solidFill>
                  <a:schemeClr val="tx1"/>
                </a:solidFill>
                <a:cs typeface="Arial" panose="020B0604020202020204" pitchFamily="34" charset="0"/>
              </a:rPr>
              <a:t>assortie de la proposition d’un</a:t>
            </a:r>
            <a:r>
              <a:rPr lang="fr-FR" altLang="fr-FR" b="1" kern="0">
                <a:solidFill>
                  <a:srgbClr val="0070C0"/>
                </a:solidFill>
                <a:cs typeface="Arial" panose="020B0604020202020204" pitchFamily="34" charset="0"/>
              </a:rPr>
              <a:t> accompagnement</a:t>
            </a:r>
            <a:r>
              <a:rPr lang="fr-FR" altLang="fr-FR" b="1" kern="0">
                <a:solidFill>
                  <a:schemeClr val="tx1"/>
                </a:solidFill>
                <a:cs typeface="Arial" panose="020B0604020202020204" pitchFamily="34" charset="0"/>
              </a:rPr>
              <a:t>.</a:t>
            </a:r>
            <a:r>
              <a:rPr lang="fr-FR" altLang="fr-FR">
                <a:solidFill>
                  <a:schemeClr val="tx1"/>
                </a:solidFill>
                <a:cs typeface="Arial" panose="020B0604020202020204" pitchFamily="34" charset="0"/>
              </a:rPr>
              <a:t> </a:t>
            </a:r>
          </a:p>
          <a:p>
            <a:pPr marL="0" indent="0" algn="just">
              <a:buClr>
                <a:srgbClr val="99CC00"/>
              </a:buClr>
              <a:buNone/>
              <a:defRPr/>
            </a:pPr>
            <a:r>
              <a:rPr lang="fr-FR" altLang="fr-FR">
                <a:solidFill>
                  <a:schemeClr val="tx1"/>
                </a:solidFill>
              </a:rPr>
              <a:t>Cette aide, qui vise à répondre aux besoins en volume, tout en prenant en compte, dans la mesure du possible, des critères de qualité des denrées alimentaires, est apportée tant par l’Union européenne que par l’Etat ou toute autre </a:t>
            </a:r>
            <a:r>
              <a:rPr lang="fr-FR" altLang="fr-FR" b="1">
                <a:solidFill>
                  <a:srgbClr val="0070C0"/>
                </a:solidFill>
              </a:rPr>
              <a:t>personne morale</a:t>
            </a:r>
            <a:r>
              <a:rPr lang="fr-FR" altLang="fr-FR">
                <a:solidFill>
                  <a:schemeClr val="tx1"/>
                </a:solidFill>
              </a:rPr>
              <a:t>. (…)</a:t>
            </a:r>
            <a:endParaRPr lang="fr-FR" altLang="fr-FR" i="1" kern="0">
              <a:solidFill>
                <a:srgbClr val="000000"/>
              </a:solidFill>
              <a:cs typeface="Arial" panose="020B0604020202020204" pitchFamily="34" charset="0"/>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pic>
        <p:nvPicPr>
          <p:cNvPr id="5" name="Picture 2" descr="Logo Action contre la faim.svg"/>
          <p:cNvPicPr>
            <a:picLocks noChangeAspect="1" noChangeArrowheads="1"/>
          </p:cNvPicPr>
          <p:nvPr/>
        </p:nvPicPr>
        <p:blipFill rotWithShape="1">
          <a:blip r:embed="rId2">
            <a:extLst>
              <a:ext uri="{28A0092B-C50C-407E-A947-70E740481C1C}">
                <a14:useLocalDpi xmlns:a14="http://schemas.microsoft.com/office/drawing/2010/main" val="0"/>
              </a:ext>
            </a:extLst>
          </a:blip>
          <a:srcRect r="64361"/>
          <a:stretch/>
        </p:blipFill>
        <p:spPr bwMode="auto">
          <a:xfrm>
            <a:off x="268741" y="232715"/>
            <a:ext cx="828539" cy="15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2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ZOOM SUR LE COCOLUPA </a:t>
            </a:r>
          </a:p>
        </p:txBody>
      </p:sp>
      <p:sp>
        <p:nvSpPr>
          <p:cNvPr id="3" name="Espace réservé du contenu 2"/>
          <p:cNvSpPr>
            <a:spLocks noGrp="1"/>
          </p:cNvSpPr>
          <p:nvPr>
            <p:ph sz="half" idx="1"/>
          </p:nvPr>
        </p:nvSpPr>
        <p:spPr>
          <a:xfrm>
            <a:off x="1097280" y="1791248"/>
            <a:ext cx="10058400" cy="3507315"/>
          </a:xfrm>
        </p:spPr>
        <p:txBody>
          <a:bodyPr>
            <a:noAutofit/>
          </a:bodyPr>
          <a:lstStyle/>
          <a:p>
            <a:pPr marL="0" indent="0">
              <a:buClr>
                <a:srgbClr val="99CC00"/>
              </a:buClr>
              <a:buNone/>
              <a:defRPr/>
            </a:pPr>
            <a:r>
              <a:rPr lang="fr-FR" altLang="fr-FR" sz="2400" b="1" u="sng">
                <a:solidFill>
                  <a:schemeClr val="tx1"/>
                </a:solidFill>
                <a:cs typeface="Arial" panose="020B0604020202020204" pitchFamily="34" charset="0"/>
              </a:rPr>
              <a:t>Les 8 Groupes de travail du COCOLUPA : </a:t>
            </a:r>
            <a:endParaRPr lang="en-GB" altLang="fr-FR" sz="1800" i="1" kern="0">
              <a:solidFill>
                <a:srgbClr val="000000"/>
              </a:solidFill>
              <a:cs typeface="Arial" panose="020B0604020202020204" pitchFamily="34" charset="0"/>
            </a:endParaRPr>
          </a:p>
          <a:p>
            <a:r>
              <a:rPr lang="fr-FR" sz="1600" b="1">
                <a:solidFill>
                  <a:srgbClr val="725D5C"/>
                </a:solidFill>
              </a:rPr>
              <a:t>GT 1 Mieux caractériser la précarité alimentaire et les parcours des personnes en situation de précarité alimentaire</a:t>
            </a:r>
          </a:p>
          <a:p>
            <a:r>
              <a:rPr lang="fr-FR" sz="1600">
                <a:solidFill>
                  <a:srgbClr val="725D5C"/>
                </a:solidFill>
              </a:rPr>
              <a:t>GT2 Clarifier la gouvernance nationale et territoriale de la politique de lutte contre la précarité alimentaire</a:t>
            </a:r>
          </a:p>
          <a:p>
            <a:r>
              <a:rPr lang="fr-FR" sz="1600">
                <a:solidFill>
                  <a:srgbClr val="725D5C"/>
                </a:solidFill>
              </a:rPr>
              <a:t>GT3 Mutualiser les connaissances afin de permettre l’essaimage des bonnes pratiques et inspirer de nouveaux modèles</a:t>
            </a:r>
          </a:p>
          <a:p>
            <a:r>
              <a:rPr lang="fr-FR" sz="1600">
                <a:solidFill>
                  <a:srgbClr val="725D5C"/>
                </a:solidFill>
              </a:rPr>
              <a:t>GT4 Rapprocher les acteurs de l’économie sociale et solidaires intervenant sur la chaine de production/transformation/transport/distribution, et créer des partenariats pour des filières solidaires</a:t>
            </a:r>
          </a:p>
          <a:p>
            <a:r>
              <a:rPr lang="fr-FR" sz="1600">
                <a:solidFill>
                  <a:srgbClr val="725D5C"/>
                </a:solidFill>
              </a:rPr>
              <a:t>GT5 Rendre la politique de lutte contre la précarité alimentaire participative et inclusive en </a:t>
            </a:r>
            <a:r>
              <a:rPr lang="fr-FR" sz="1600" err="1">
                <a:solidFill>
                  <a:srgbClr val="725D5C"/>
                </a:solidFill>
              </a:rPr>
              <a:t>co</a:t>
            </a:r>
            <a:r>
              <a:rPr lang="fr-FR" sz="1600">
                <a:solidFill>
                  <a:srgbClr val="725D5C"/>
                </a:solidFill>
              </a:rPr>
              <a:t>-construction avec les personnes concernées</a:t>
            </a:r>
          </a:p>
          <a:p>
            <a:r>
              <a:rPr lang="fr-FR" sz="1600">
                <a:solidFill>
                  <a:srgbClr val="725D5C"/>
                </a:solidFill>
              </a:rPr>
              <a:t>GT6 Favoriser l'accès à une alimentation favorable à la santé</a:t>
            </a:r>
          </a:p>
          <a:p>
            <a:r>
              <a:rPr lang="fr-FR" sz="1600">
                <a:solidFill>
                  <a:srgbClr val="725D5C"/>
                </a:solidFill>
              </a:rPr>
              <a:t>GT7 Diversifier les sources d’approvisionnement tout en intégrant les enjeux liés au développement durable</a:t>
            </a:r>
          </a:p>
          <a:p>
            <a:r>
              <a:rPr lang="fr-FR" sz="1600">
                <a:solidFill>
                  <a:srgbClr val="725D5C"/>
                </a:solidFill>
              </a:rPr>
              <a:t>GT8 Encourager et favoriser la création et le développement de toutes formes d’accès à l’alimentation, émancipatrices pour les personnes et durables.</a:t>
            </a:r>
            <a:endParaRPr lang="fr-FR" sz="1600"/>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pic>
        <p:nvPicPr>
          <p:cNvPr id="5" name="Picture 2" descr="Logo Action contre la faim.svg"/>
          <p:cNvPicPr>
            <a:picLocks noChangeAspect="1" noChangeArrowheads="1"/>
          </p:cNvPicPr>
          <p:nvPr/>
        </p:nvPicPr>
        <p:blipFill rotWithShape="1">
          <a:blip r:embed="rId2">
            <a:extLst>
              <a:ext uri="{28A0092B-C50C-407E-A947-70E740481C1C}">
                <a14:useLocalDpi xmlns:a14="http://schemas.microsoft.com/office/drawing/2010/main" val="0"/>
              </a:ext>
            </a:extLst>
          </a:blip>
          <a:srcRect r="64361"/>
          <a:stretch/>
        </p:blipFill>
        <p:spPr bwMode="auto">
          <a:xfrm>
            <a:off x="268741" y="232715"/>
            <a:ext cx="828539" cy="15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4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u="sng"/>
              <a:t>PARTIE II. </a:t>
            </a:r>
          </a:p>
        </p:txBody>
      </p:sp>
      <p:sp>
        <p:nvSpPr>
          <p:cNvPr id="3" name="Espace réservé du contenu 2"/>
          <p:cNvSpPr>
            <a:spLocks noGrp="1"/>
          </p:cNvSpPr>
          <p:nvPr>
            <p:ph idx="1"/>
          </p:nvPr>
        </p:nvSpPr>
        <p:spPr/>
        <p:txBody>
          <a:bodyPr/>
          <a:lstStyle/>
          <a:p>
            <a:endParaRPr lang="fr-FR"/>
          </a:p>
        </p:txBody>
      </p:sp>
      <p:sp>
        <p:nvSpPr>
          <p:cNvPr id="4" name="Espace réservé du texte 3"/>
          <p:cNvSpPr>
            <a:spLocks noGrp="1"/>
          </p:cNvSpPr>
          <p:nvPr>
            <p:ph type="body" sz="half" idx="2"/>
          </p:nvPr>
        </p:nvSpPr>
        <p:spPr>
          <a:xfrm>
            <a:off x="457200" y="2926080"/>
            <a:ext cx="3500846" cy="3379124"/>
          </a:xfrm>
        </p:spPr>
        <p:txBody>
          <a:bodyPr>
            <a:normAutofit/>
          </a:bodyPr>
          <a:lstStyle/>
          <a:p>
            <a:r>
              <a:rPr lang="fr-FR" sz="4400" dirty="0"/>
              <a:t>LES DONNEES EXISTANTES EN FRANCE </a:t>
            </a:r>
          </a:p>
        </p:txBody>
      </p:sp>
      <p:pic>
        <p:nvPicPr>
          <p:cNvPr id="8194" name="Picture 2" descr="Camembert de Normandie - Produits laitiers AOP"/>
          <p:cNvPicPr>
            <a:picLocks noChangeAspect="1" noChangeArrowheads="1"/>
          </p:cNvPicPr>
          <p:nvPr/>
        </p:nvPicPr>
        <p:blipFill rotWithShape="1">
          <a:blip r:embed="rId2">
            <a:extLst>
              <a:ext uri="{28A0092B-C50C-407E-A947-70E740481C1C}">
                <a14:useLocalDpi xmlns:a14="http://schemas.microsoft.com/office/drawing/2010/main" val="0"/>
              </a:ext>
            </a:extLst>
          </a:blip>
          <a:srcRect l="9508"/>
          <a:stretch/>
        </p:blipFill>
        <p:spPr bwMode="auto">
          <a:xfrm>
            <a:off x="4101736" y="0"/>
            <a:ext cx="94603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ood Distribution — Clark County Food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736"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2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LES DONNEES DISPONIBLES </a:t>
            </a:r>
            <a:br>
              <a:rPr lang="fr-FR" b="1">
                <a:solidFill>
                  <a:srgbClr val="0070C0"/>
                </a:solidFill>
              </a:rPr>
            </a:br>
            <a:r>
              <a:rPr lang="fr-FR" b="1">
                <a:solidFill>
                  <a:srgbClr val="0070C0"/>
                </a:solidFill>
              </a:rPr>
              <a:t>AU NIVEAU NATIONAL</a:t>
            </a:r>
          </a:p>
        </p:txBody>
      </p:sp>
      <p:sp>
        <p:nvSpPr>
          <p:cNvPr id="3" name="Espace réservé du contenu 2"/>
          <p:cNvSpPr>
            <a:spLocks noGrp="1"/>
          </p:cNvSpPr>
          <p:nvPr>
            <p:ph sz="half" idx="1"/>
          </p:nvPr>
        </p:nvSpPr>
        <p:spPr>
          <a:xfrm>
            <a:off x="379141" y="1791248"/>
            <a:ext cx="11285035" cy="4230411"/>
          </a:xfrm>
        </p:spPr>
        <p:txBody>
          <a:bodyPr>
            <a:noAutofit/>
          </a:bodyPr>
          <a:lstStyle/>
          <a:p>
            <a:pPr marL="0" indent="0">
              <a:buClr>
                <a:srgbClr val="99CC00"/>
              </a:buClr>
              <a:buNone/>
              <a:defRPr/>
            </a:pPr>
            <a:r>
              <a:rPr lang="fr-FR" altLang="fr-FR" sz="2400" b="1" u="sng" dirty="0">
                <a:solidFill>
                  <a:schemeClr val="tx1"/>
                </a:solidFill>
                <a:cs typeface="Arial" panose="020B0604020202020204" pitchFamily="34" charset="0"/>
              </a:rPr>
              <a:t>Au niveau national, on distingue trois types de données disponibles: </a:t>
            </a:r>
          </a:p>
          <a:p>
            <a:pPr lvl="1" algn="just">
              <a:buClr>
                <a:srgbClr val="99CC00"/>
              </a:buClr>
              <a:buFont typeface="Courier New" panose="02070309020205020404" pitchFamily="49" charset="0"/>
              <a:buChar char="o"/>
              <a:defRPr/>
            </a:pPr>
            <a:endParaRPr lang="fr-FR" sz="2200" b="1" u="sng" dirty="0">
              <a:solidFill>
                <a:schemeClr val="tx1"/>
              </a:solidFill>
              <a:ea typeface="+mn-lt"/>
              <a:cs typeface="Arial" panose="020B0604020202020204" pitchFamily="34" charset="0"/>
            </a:endParaRPr>
          </a:p>
          <a:p>
            <a:pPr lvl="1" algn="just">
              <a:buClr>
                <a:srgbClr val="99CC00"/>
              </a:buClr>
              <a:buFont typeface="Courier New" panose="02070309020205020404" pitchFamily="49" charset="0"/>
              <a:buChar char="o"/>
              <a:defRPr/>
            </a:pPr>
            <a:r>
              <a:rPr lang="fr-FR" sz="2200" dirty="0">
                <a:solidFill>
                  <a:schemeClr val="tx1"/>
                </a:solidFill>
                <a:ea typeface="+mn-lt"/>
                <a:cs typeface="+mn-lt"/>
              </a:rPr>
              <a:t>Les données de </a:t>
            </a:r>
            <a:r>
              <a:rPr lang="fr-FR" sz="2200" b="1" dirty="0">
                <a:solidFill>
                  <a:srgbClr val="0070C0"/>
                </a:solidFill>
                <a:ea typeface="+mn-lt"/>
                <a:cs typeface="+mn-lt"/>
              </a:rPr>
              <a:t>l’aide alimentaire sur la fréquentation des dispositifs </a:t>
            </a:r>
            <a:r>
              <a:rPr lang="fr-FR" sz="2200" dirty="0">
                <a:solidFill>
                  <a:schemeClr val="tx1"/>
                </a:solidFill>
                <a:ea typeface="+mn-lt"/>
                <a:cs typeface="+mn-lt"/>
              </a:rPr>
              <a:t>via le </a:t>
            </a:r>
            <a:r>
              <a:rPr lang="fr-FR" sz="2200" b="1" dirty="0">
                <a:solidFill>
                  <a:srgbClr val="0070C0"/>
                </a:solidFill>
                <a:ea typeface="+mn-lt"/>
                <a:cs typeface="+mn-lt"/>
              </a:rPr>
              <a:t>SIAA</a:t>
            </a:r>
            <a:r>
              <a:rPr lang="fr-FR" sz="2200" dirty="0">
                <a:solidFill>
                  <a:schemeClr val="tx1"/>
                </a:solidFill>
                <a:ea typeface="+mn-lt"/>
                <a:cs typeface="+mn-lt"/>
              </a:rPr>
              <a:t> (l’outil national du système d’information de l’aide alimentaire)</a:t>
            </a:r>
          </a:p>
          <a:p>
            <a:pPr lvl="2" algn="just">
              <a:buClr>
                <a:srgbClr val="99CC00"/>
              </a:buClr>
              <a:buFont typeface="Courier New" panose="02070309020205020404" pitchFamily="49" charset="0"/>
              <a:buChar char="o"/>
              <a:defRPr/>
            </a:pPr>
            <a:r>
              <a:rPr lang="fr-FR" sz="1800" dirty="0">
                <a:solidFill>
                  <a:schemeClr val="tx1"/>
                </a:solidFill>
                <a:ea typeface="+mn-lt"/>
                <a:cs typeface="+mn-lt"/>
              </a:rPr>
              <a:t>Ces données sont concentrées sur la fréquentation des centres de distribution, genre, tranche d’âge, volume de denrées distribuées ou fournies par catégorie et </a:t>
            </a:r>
            <a:r>
              <a:rPr lang="fr-FR" sz="1800" dirty="0" smtClean="0">
                <a:solidFill>
                  <a:schemeClr val="tx1"/>
                </a:solidFill>
                <a:ea typeface="+mn-lt"/>
                <a:cs typeface="+mn-lt"/>
              </a:rPr>
              <a:t>département</a:t>
            </a:r>
            <a:r>
              <a:rPr lang="fr-FR" sz="1800" dirty="0">
                <a:solidFill>
                  <a:schemeClr val="tx1"/>
                </a:solidFill>
                <a:ea typeface="+mn-lt"/>
                <a:cs typeface="+mn-lt"/>
              </a:rPr>
              <a:t> </a:t>
            </a:r>
            <a:r>
              <a:rPr lang="fr-FR" sz="1800" dirty="0" smtClean="0">
                <a:solidFill>
                  <a:schemeClr val="tx1"/>
                </a:solidFill>
                <a:ea typeface="+mn-lt"/>
                <a:cs typeface="+mn-lt"/>
              </a:rPr>
              <a:t>+ enquête INSEE en 2021</a:t>
            </a:r>
            <a:endParaRPr lang="fr-FR" sz="1800" dirty="0">
              <a:solidFill>
                <a:schemeClr val="tx1"/>
              </a:solidFill>
              <a:ea typeface="+mn-lt"/>
              <a:cs typeface="+mn-lt"/>
            </a:endParaRPr>
          </a:p>
          <a:p>
            <a:pPr marL="384048" lvl="2" indent="0" algn="just">
              <a:buClr>
                <a:srgbClr val="99CC00"/>
              </a:buClr>
              <a:buNone/>
              <a:defRPr/>
            </a:pPr>
            <a:endParaRPr lang="fr-FR" sz="1800" dirty="0">
              <a:solidFill>
                <a:schemeClr val="tx1"/>
              </a:solidFill>
              <a:ea typeface="+mn-lt"/>
              <a:cs typeface="+mn-lt"/>
            </a:endParaRPr>
          </a:p>
          <a:p>
            <a:pPr lvl="1" algn="just">
              <a:buClr>
                <a:srgbClr val="99CC00"/>
              </a:buClr>
              <a:buFont typeface="Courier New" panose="02070309020205020404" pitchFamily="49" charset="0"/>
              <a:buChar char="o"/>
              <a:defRPr/>
            </a:pPr>
            <a:r>
              <a:rPr lang="fr-FR" sz="2200" dirty="0">
                <a:solidFill>
                  <a:schemeClr val="tx1"/>
                </a:solidFill>
                <a:ea typeface="+mn-lt"/>
                <a:cs typeface="+mn-lt"/>
              </a:rPr>
              <a:t>Les données </a:t>
            </a:r>
            <a:r>
              <a:rPr lang="fr-FR" sz="2200" b="1" dirty="0">
                <a:solidFill>
                  <a:srgbClr val="0070C0"/>
                </a:solidFill>
                <a:ea typeface="+mn-lt"/>
                <a:cs typeface="+mn-lt"/>
              </a:rPr>
              <a:t>socio-économiques</a:t>
            </a:r>
            <a:r>
              <a:rPr lang="fr-FR" sz="2200" dirty="0">
                <a:solidFill>
                  <a:schemeClr val="tx1"/>
                </a:solidFill>
                <a:ea typeface="+mn-lt"/>
                <a:cs typeface="+mn-lt"/>
              </a:rPr>
              <a:t> de la statistique publique (taux de pauvreté monétaire, revenus, composition ménage, </a:t>
            </a:r>
            <a:r>
              <a:rPr lang="fr-FR" sz="2200" dirty="0" smtClean="0">
                <a:solidFill>
                  <a:schemeClr val="tx1"/>
                </a:solidFill>
                <a:ea typeface="+mn-lt"/>
                <a:cs typeface="+mn-lt"/>
              </a:rPr>
              <a:t>suivi des prix, etc</a:t>
            </a:r>
            <a:r>
              <a:rPr lang="fr-FR" sz="2200" dirty="0">
                <a:solidFill>
                  <a:schemeClr val="tx1"/>
                </a:solidFill>
                <a:ea typeface="+mn-lt"/>
                <a:cs typeface="+mn-lt"/>
              </a:rPr>
              <a:t>...) </a:t>
            </a:r>
          </a:p>
          <a:p>
            <a:pPr marL="201168" lvl="1" indent="0" algn="just">
              <a:buClr>
                <a:srgbClr val="99CC00"/>
              </a:buClr>
              <a:buNone/>
              <a:defRPr/>
            </a:pPr>
            <a:endParaRPr lang="fr-FR" sz="2200" dirty="0">
              <a:solidFill>
                <a:schemeClr val="tx1"/>
              </a:solidFill>
              <a:ea typeface="+mn-lt"/>
              <a:cs typeface="+mn-lt"/>
            </a:endParaRPr>
          </a:p>
          <a:p>
            <a:pPr lvl="1" algn="just">
              <a:buClr>
                <a:srgbClr val="99CC00"/>
              </a:buClr>
              <a:buFont typeface="Courier New" panose="02070309020205020404" pitchFamily="49" charset="0"/>
              <a:buChar char="o"/>
              <a:defRPr/>
            </a:pPr>
            <a:r>
              <a:rPr lang="fr-FR" sz="2200" dirty="0">
                <a:solidFill>
                  <a:schemeClr val="tx1"/>
                </a:solidFill>
                <a:ea typeface="+mn-lt"/>
                <a:cs typeface="+mn-lt"/>
              </a:rPr>
              <a:t>Les </a:t>
            </a:r>
            <a:r>
              <a:rPr lang="fr-FR" sz="2200" b="1" dirty="0">
                <a:solidFill>
                  <a:srgbClr val="0070C0"/>
                </a:solidFill>
                <a:ea typeface="+mn-lt"/>
                <a:cs typeface="+mn-lt"/>
              </a:rPr>
              <a:t>études en population générale ou ciblée </a:t>
            </a:r>
            <a:r>
              <a:rPr lang="fr-FR" sz="2200" dirty="0">
                <a:solidFill>
                  <a:schemeClr val="tx1"/>
                </a:solidFill>
                <a:ea typeface="+mn-lt"/>
                <a:cs typeface="+mn-lt"/>
              </a:rPr>
              <a:t>incluant des questions sur accès alimentation / nutrition (ABENA et </a:t>
            </a:r>
            <a:r>
              <a:rPr lang="fr-FR" sz="2200" dirty="0" smtClean="0">
                <a:solidFill>
                  <a:schemeClr val="tx1"/>
                </a:solidFill>
                <a:ea typeface="+mn-lt"/>
                <a:cs typeface="+mn-lt"/>
              </a:rPr>
              <a:t>ANSES-INCA, CREDOC Consommations alimentaire, INSEE aide alimentaire, à venir INSEE SDF 2025)</a:t>
            </a:r>
            <a:endParaRPr lang="fr-FR" sz="2200" dirty="0">
              <a:solidFill>
                <a:schemeClr val="tx1"/>
              </a:solidFill>
              <a:ea typeface="+mn-lt"/>
              <a:cs typeface="+mn-lt"/>
            </a:endParaRPr>
          </a:p>
          <a:p>
            <a:pPr algn="just"/>
            <a:endParaRPr lang="fr-FR" dirty="0">
              <a:solidFill>
                <a:schemeClr val="accent3"/>
              </a:solidFill>
              <a:ea typeface="Lato Medium"/>
              <a:cs typeface="Lato Medium"/>
            </a:endParaRPr>
          </a:p>
          <a:p>
            <a:pPr marL="0" indent="0">
              <a:buClr>
                <a:srgbClr val="99CC00"/>
              </a:buClr>
              <a:buNone/>
              <a:defRPr/>
            </a:pPr>
            <a:endParaRPr lang="fr-FR" sz="1600" dirty="0"/>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Tree>
    <p:extLst>
      <p:ext uri="{BB962C8B-B14F-4D97-AF65-F5344CB8AC3E}">
        <p14:creationId xmlns:p14="http://schemas.microsoft.com/office/powerpoint/2010/main" val="149647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LIMITES DES DONNEES DISPONIBLES</a:t>
            </a:r>
          </a:p>
        </p:txBody>
      </p:sp>
      <p:sp>
        <p:nvSpPr>
          <p:cNvPr id="3" name="Espace réservé du contenu 2"/>
          <p:cNvSpPr>
            <a:spLocks noGrp="1"/>
          </p:cNvSpPr>
          <p:nvPr>
            <p:ph sz="half" idx="1"/>
          </p:nvPr>
        </p:nvSpPr>
        <p:spPr>
          <a:xfrm>
            <a:off x="735980" y="1791249"/>
            <a:ext cx="10838986" cy="3907024"/>
          </a:xfrm>
        </p:spPr>
        <p:txBody>
          <a:bodyPr>
            <a:noAutofit/>
          </a:bodyPr>
          <a:lstStyle/>
          <a:p>
            <a:pPr algn="just">
              <a:lnSpc>
                <a:spcPct val="100000"/>
              </a:lnSpc>
              <a:spcBef>
                <a:spcPts val="0"/>
              </a:spcBef>
              <a:buFont typeface="Arial"/>
              <a:buChar char="•"/>
            </a:pPr>
            <a:r>
              <a:rPr lang="fr-FR" sz="2200" dirty="0">
                <a:ea typeface="+mn-lt"/>
                <a:cs typeface="+mn-lt"/>
              </a:rPr>
              <a:t> Les données se concentrent sur la fréquentation des dispositifs et </a:t>
            </a:r>
            <a:r>
              <a:rPr lang="fr-FR" sz="2200" b="1" dirty="0">
                <a:solidFill>
                  <a:srgbClr val="0070C0"/>
                </a:solidFill>
                <a:ea typeface="+mn-lt"/>
                <a:cs typeface="+mn-lt"/>
              </a:rPr>
              <a:t>pas sur l’état d’insécurité alimentaire.</a:t>
            </a:r>
            <a:endParaRPr lang="en-US" sz="2200" b="1" dirty="0">
              <a:solidFill>
                <a:srgbClr val="0070C0"/>
              </a:solidFill>
              <a:ea typeface="+mn-lt"/>
              <a:cs typeface="+mn-lt"/>
            </a:endParaRPr>
          </a:p>
          <a:p>
            <a:pPr marL="0" indent="0" algn="just">
              <a:lnSpc>
                <a:spcPct val="100000"/>
              </a:lnSpc>
              <a:spcBef>
                <a:spcPts val="0"/>
              </a:spcBef>
              <a:buNone/>
            </a:pPr>
            <a:endParaRPr lang="fr-FR" sz="1600" dirty="0">
              <a:ea typeface="+mn-lt"/>
              <a:cs typeface="+mn-lt"/>
            </a:endParaRPr>
          </a:p>
          <a:p>
            <a:pPr algn="just">
              <a:lnSpc>
                <a:spcPct val="100000"/>
              </a:lnSpc>
              <a:spcBef>
                <a:spcPts val="0"/>
              </a:spcBef>
              <a:buFont typeface="Arial"/>
              <a:buChar char="•"/>
            </a:pPr>
            <a:r>
              <a:rPr lang="fr-FR" sz="2200" dirty="0">
                <a:ea typeface="+mn-lt"/>
                <a:cs typeface="+mn-lt"/>
              </a:rPr>
              <a:t> Les données </a:t>
            </a:r>
            <a:r>
              <a:rPr lang="fr-FR" sz="2200" b="1" dirty="0">
                <a:solidFill>
                  <a:srgbClr val="0070C0"/>
                </a:solidFill>
                <a:ea typeface="+mn-lt"/>
                <a:cs typeface="+mn-lt"/>
              </a:rPr>
              <a:t>manquent parfois de cohérence </a:t>
            </a:r>
            <a:r>
              <a:rPr lang="fr-FR" sz="2200" dirty="0">
                <a:ea typeface="+mn-lt"/>
                <a:cs typeface="+mn-lt"/>
              </a:rPr>
              <a:t>selon les enquêtes, les méthodologies changeantes, ou à cause du double comptage.</a:t>
            </a:r>
            <a:endParaRPr lang="en-US" sz="2200" dirty="0">
              <a:ea typeface="+mn-lt"/>
              <a:cs typeface="+mn-lt"/>
            </a:endParaRPr>
          </a:p>
          <a:p>
            <a:pPr algn="just">
              <a:lnSpc>
                <a:spcPct val="100000"/>
              </a:lnSpc>
              <a:spcBef>
                <a:spcPts val="0"/>
              </a:spcBef>
              <a:buFont typeface="Arial"/>
              <a:buChar char="•"/>
            </a:pPr>
            <a:endParaRPr lang="fr-FR" sz="1600" dirty="0">
              <a:ea typeface="+mn-lt"/>
              <a:cs typeface="+mn-lt"/>
            </a:endParaRPr>
          </a:p>
          <a:p>
            <a:pPr algn="just">
              <a:lnSpc>
                <a:spcPct val="100000"/>
              </a:lnSpc>
              <a:spcBef>
                <a:spcPts val="0"/>
              </a:spcBef>
              <a:buFont typeface="Arial"/>
              <a:buChar char="•"/>
            </a:pPr>
            <a:r>
              <a:rPr lang="fr-FR" sz="2200" dirty="0">
                <a:ea typeface="+mn-lt"/>
                <a:cs typeface="+mn-lt"/>
              </a:rPr>
              <a:t> Les données </a:t>
            </a:r>
            <a:r>
              <a:rPr lang="fr-FR" sz="2200" b="1" dirty="0">
                <a:solidFill>
                  <a:srgbClr val="0070C0"/>
                </a:solidFill>
                <a:ea typeface="+mn-lt"/>
                <a:cs typeface="+mn-lt"/>
              </a:rPr>
              <a:t>ne sont pas accessibles de manière égale </a:t>
            </a:r>
            <a:r>
              <a:rPr lang="fr-FR" sz="2200" dirty="0">
                <a:solidFill>
                  <a:schemeClr val="tx1"/>
                </a:solidFill>
                <a:ea typeface="+mn-lt"/>
                <a:cs typeface="+mn-lt"/>
              </a:rPr>
              <a:t>en fonction de l’échelle et du territoire.</a:t>
            </a:r>
            <a:endParaRPr lang="en-US" sz="2200" dirty="0">
              <a:solidFill>
                <a:schemeClr val="tx1"/>
              </a:solidFill>
              <a:ea typeface="+mn-lt"/>
              <a:cs typeface="+mn-lt"/>
            </a:endParaRPr>
          </a:p>
          <a:p>
            <a:pPr algn="just">
              <a:lnSpc>
                <a:spcPct val="100000"/>
              </a:lnSpc>
              <a:spcBef>
                <a:spcPts val="0"/>
              </a:spcBef>
              <a:buFont typeface="Arial"/>
              <a:buChar char="•"/>
            </a:pPr>
            <a:endParaRPr lang="fr-FR" sz="1600" dirty="0">
              <a:ea typeface="+mn-lt"/>
              <a:cs typeface="+mn-lt"/>
            </a:endParaRPr>
          </a:p>
          <a:p>
            <a:pPr algn="just">
              <a:lnSpc>
                <a:spcPct val="100000"/>
              </a:lnSpc>
              <a:spcBef>
                <a:spcPts val="0"/>
              </a:spcBef>
              <a:buFont typeface="Arial"/>
              <a:buChar char="•"/>
            </a:pPr>
            <a:r>
              <a:rPr lang="fr-FR" sz="2200" dirty="0">
                <a:ea typeface="+mn-lt"/>
                <a:cs typeface="+mn-lt"/>
              </a:rPr>
              <a:t> Les données </a:t>
            </a:r>
            <a:r>
              <a:rPr lang="fr-FR" sz="2200" b="1" dirty="0">
                <a:solidFill>
                  <a:srgbClr val="0070C0"/>
                </a:solidFill>
                <a:ea typeface="+mn-lt"/>
                <a:cs typeface="+mn-lt"/>
              </a:rPr>
              <a:t>ne prennent en compte ni la satisfaction</a:t>
            </a:r>
            <a:r>
              <a:rPr lang="fr-FR" sz="2200" dirty="0">
                <a:ea typeface="+mn-lt"/>
                <a:cs typeface="+mn-lt"/>
              </a:rPr>
              <a:t>, </a:t>
            </a:r>
            <a:r>
              <a:rPr lang="fr-FR" sz="2200" b="1" dirty="0">
                <a:solidFill>
                  <a:srgbClr val="0070C0"/>
                </a:solidFill>
                <a:ea typeface="+mn-lt"/>
                <a:cs typeface="+mn-lt"/>
              </a:rPr>
              <a:t>ni les dimensions sociales et culturelles</a:t>
            </a:r>
            <a:r>
              <a:rPr lang="fr-FR" sz="2200" dirty="0">
                <a:ea typeface="+mn-lt"/>
                <a:cs typeface="+mn-lt"/>
              </a:rPr>
              <a:t>.</a:t>
            </a:r>
            <a:endParaRPr lang="en-US" sz="2200" dirty="0">
              <a:ea typeface="+mn-lt"/>
              <a:cs typeface="+mn-lt"/>
            </a:endParaRPr>
          </a:p>
          <a:p>
            <a:pPr marL="0" indent="0" algn="just">
              <a:lnSpc>
                <a:spcPct val="100000"/>
              </a:lnSpc>
              <a:spcBef>
                <a:spcPts val="0"/>
              </a:spcBef>
              <a:buNone/>
            </a:pPr>
            <a:endParaRPr lang="fr-FR" sz="1600" dirty="0">
              <a:ea typeface="+mn-lt"/>
              <a:cs typeface="+mn-lt"/>
            </a:endParaRPr>
          </a:p>
          <a:p>
            <a:pPr algn="just">
              <a:lnSpc>
                <a:spcPct val="100000"/>
              </a:lnSpc>
              <a:spcBef>
                <a:spcPts val="0"/>
              </a:spcBef>
              <a:buFont typeface="Arial"/>
              <a:buChar char="•"/>
            </a:pPr>
            <a:r>
              <a:rPr lang="fr-FR" sz="2200" dirty="0">
                <a:ea typeface="+mn-lt"/>
                <a:cs typeface="+mn-lt"/>
              </a:rPr>
              <a:t> Les </a:t>
            </a:r>
            <a:r>
              <a:rPr lang="fr-FR" sz="2200" b="1" dirty="0">
                <a:solidFill>
                  <a:srgbClr val="0070C0"/>
                </a:solidFill>
                <a:ea typeface="+mn-lt"/>
                <a:cs typeface="+mn-lt"/>
              </a:rPr>
              <a:t>populations invisibles </a:t>
            </a:r>
            <a:r>
              <a:rPr lang="fr-FR" sz="2200" dirty="0">
                <a:ea typeface="+mn-lt"/>
                <a:cs typeface="+mn-lt"/>
              </a:rPr>
              <a:t>ne sont pas intégrées dans la statistique nationale</a:t>
            </a:r>
            <a:endParaRPr lang="en-US" sz="2200" dirty="0">
              <a:ea typeface="+mn-lt"/>
              <a:cs typeface="+mn-lt"/>
            </a:endParaRPr>
          </a:p>
          <a:p>
            <a:endParaRPr lang="fr-FR" sz="2400" dirty="0">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Tree>
    <p:extLst>
      <p:ext uri="{BB962C8B-B14F-4D97-AF65-F5344CB8AC3E}">
        <p14:creationId xmlns:p14="http://schemas.microsoft.com/office/powerpoint/2010/main" val="1201767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LES DONNEES DISPONIBLES </a:t>
            </a:r>
            <a:br>
              <a:rPr lang="fr-FR" b="1" dirty="0">
                <a:solidFill>
                  <a:srgbClr val="0070C0"/>
                </a:solidFill>
              </a:rPr>
            </a:br>
            <a:r>
              <a:rPr lang="fr-FR" b="1" dirty="0">
                <a:solidFill>
                  <a:srgbClr val="0070C0"/>
                </a:solidFill>
              </a:rPr>
              <a:t>AU NIVEAU NATIONAL</a:t>
            </a:r>
          </a:p>
        </p:txBody>
      </p:sp>
      <p:sp>
        <p:nvSpPr>
          <p:cNvPr id="11" name="Espace réservé du contenu 2"/>
          <p:cNvSpPr>
            <a:spLocks noGrp="1"/>
          </p:cNvSpPr>
          <p:nvPr>
            <p:ph sz="half" idx="1"/>
          </p:nvPr>
        </p:nvSpPr>
        <p:spPr>
          <a:xfrm>
            <a:off x="457200" y="2204720"/>
            <a:ext cx="11168566" cy="3635792"/>
          </a:xfrm>
        </p:spPr>
        <p:txBody>
          <a:bodyPr>
            <a:noAutofit/>
          </a:bodyPr>
          <a:lstStyle/>
          <a:p>
            <a:pPr algn="just">
              <a:lnSpc>
                <a:spcPct val="100000"/>
              </a:lnSpc>
              <a:spcBef>
                <a:spcPts val="0"/>
              </a:spcBef>
              <a:buFont typeface="Arial"/>
              <a:buChar char="•"/>
            </a:pPr>
            <a:r>
              <a:rPr lang="fr-FR" sz="2200" dirty="0">
                <a:ea typeface="+mn-lt"/>
                <a:cs typeface="+mn-lt"/>
              </a:rPr>
              <a:t> 17% de la population en situation de pauvreté / 10,8 M </a:t>
            </a:r>
            <a:r>
              <a:rPr lang="fr-FR" sz="2200" dirty="0" smtClean="0">
                <a:ea typeface="+mn-lt"/>
                <a:cs typeface="+mn-lt"/>
              </a:rPr>
              <a:t>– INSEE (incluant estimation invisibles)</a:t>
            </a:r>
            <a:endParaRPr lang="fr-FR" sz="2200" dirty="0">
              <a:ea typeface="+mn-lt"/>
              <a:cs typeface="+mn-lt"/>
            </a:endParaRPr>
          </a:p>
          <a:p>
            <a:pPr algn="just">
              <a:lnSpc>
                <a:spcPct val="100000"/>
              </a:lnSpc>
              <a:spcBef>
                <a:spcPts val="0"/>
              </a:spcBef>
              <a:buFont typeface="Arial"/>
              <a:buChar char="•"/>
            </a:pPr>
            <a:r>
              <a:rPr lang="fr-FR" sz="2200" dirty="0" smtClean="0">
                <a:ea typeface="+mn-lt"/>
                <a:cs typeface="+mn-lt"/>
              </a:rPr>
              <a:t> 14 </a:t>
            </a:r>
            <a:r>
              <a:rPr lang="fr-FR" sz="2200" dirty="0">
                <a:ea typeface="+mn-lt"/>
                <a:cs typeface="+mn-lt"/>
              </a:rPr>
              <a:t>% de la population de France métropolitaine en situation de privation matérielle et sociale début 2022 (13,4% avant COVID</a:t>
            </a:r>
            <a:r>
              <a:rPr lang="fr-FR" sz="2200" dirty="0" smtClean="0">
                <a:ea typeface="+mn-lt"/>
                <a:cs typeface="+mn-lt"/>
              </a:rPr>
              <a:t>) - INSEE</a:t>
            </a:r>
            <a:endParaRPr lang="fr-FR" sz="2200" dirty="0">
              <a:ea typeface="+mn-lt"/>
              <a:cs typeface="+mn-lt"/>
            </a:endParaRPr>
          </a:p>
          <a:p>
            <a:pPr algn="just">
              <a:lnSpc>
                <a:spcPct val="100000"/>
              </a:lnSpc>
              <a:spcBef>
                <a:spcPts val="0"/>
              </a:spcBef>
              <a:buFont typeface="Arial"/>
              <a:buChar char="•"/>
            </a:pPr>
            <a:r>
              <a:rPr lang="fr-FR" sz="2200" dirty="0" smtClean="0">
                <a:ea typeface="+mn-lt"/>
                <a:cs typeface="+mn-lt"/>
              </a:rPr>
              <a:t> 35 </a:t>
            </a:r>
            <a:r>
              <a:rPr lang="fr-FR" sz="2200" dirty="0">
                <a:ea typeface="+mn-lt"/>
                <a:cs typeface="+mn-lt"/>
              </a:rPr>
              <a:t>à 40% de non recours aux prestations sociales </a:t>
            </a:r>
            <a:r>
              <a:rPr lang="fr-FR" sz="2200" dirty="0" smtClean="0">
                <a:ea typeface="+mn-lt"/>
                <a:cs typeface="+mn-lt"/>
              </a:rPr>
              <a:t>– DREES</a:t>
            </a:r>
            <a:endParaRPr lang="fr-FR" sz="2200" dirty="0">
              <a:ea typeface="+mn-lt"/>
              <a:cs typeface="+mn-lt"/>
            </a:endParaRPr>
          </a:p>
          <a:p>
            <a:pPr algn="just">
              <a:lnSpc>
                <a:spcPct val="100000"/>
              </a:lnSpc>
              <a:spcBef>
                <a:spcPts val="0"/>
              </a:spcBef>
              <a:buFont typeface="Arial"/>
              <a:buChar char="•"/>
            </a:pPr>
            <a:r>
              <a:rPr lang="fr-FR" sz="2200" dirty="0" smtClean="0">
                <a:ea typeface="+mn-lt"/>
                <a:cs typeface="+mn-lt"/>
              </a:rPr>
              <a:t> 8 </a:t>
            </a:r>
            <a:r>
              <a:rPr lang="fr-FR" sz="2200" dirty="0">
                <a:ea typeface="+mn-lt"/>
                <a:cs typeface="+mn-lt"/>
              </a:rPr>
              <a:t>M de personnes en insécurité alimentaire en 2015 (pas d’update depuis</a:t>
            </a:r>
            <a:r>
              <a:rPr lang="fr-FR" sz="2200" dirty="0" smtClean="0">
                <a:ea typeface="+mn-lt"/>
                <a:cs typeface="+mn-lt"/>
              </a:rPr>
              <a:t>) - ANSES</a:t>
            </a:r>
            <a:endParaRPr lang="fr-FR" sz="2200" dirty="0">
              <a:ea typeface="+mn-lt"/>
              <a:cs typeface="+mn-lt"/>
            </a:endParaRPr>
          </a:p>
          <a:p>
            <a:pPr algn="just">
              <a:lnSpc>
                <a:spcPct val="100000"/>
              </a:lnSpc>
              <a:spcBef>
                <a:spcPts val="0"/>
              </a:spcBef>
              <a:buFont typeface="Arial"/>
              <a:buChar char="•"/>
            </a:pPr>
            <a:r>
              <a:rPr lang="fr-FR" sz="2200" dirty="0" smtClean="0">
                <a:ea typeface="+mn-lt"/>
                <a:cs typeface="+mn-lt"/>
              </a:rPr>
              <a:t> 16</a:t>
            </a:r>
            <a:r>
              <a:rPr lang="fr-FR" sz="2200" dirty="0">
                <a:ea typeface="+mn-lt"/>
                <a:cs typeface="+mn-lt"/>
              </a:rPr>
              <a:t>% des Français déclarent ne pas manger assez en novembre 2022 (+ 6pts par rapport à 2021 et 2018</a:t>
            </a:r>
            <a:r>
              <a:rPr lang="fr-FR" sz="2200" dirty="0" smtClean="0">
                <a:ea typeface="+mn-lt"/>
                <a:cs typeface="+mn-lt"/>
              </a:rPr>
              <a:t>) - CREDOC</a:t>
            </a:r>
            <a:endParaRPr lang="fr-FR" sz="2200" dirty="0">
              <a:ea typeface="+mn-lt"/>
              <a:cs typeface="+mn-lt"/>
            </a:endParaRPr>
          </a:p>
          <a:p>
            <a:pPr algn="just">
              <a:lnSpc>
                <a:spcPct val="100000"/>
              </a:lnSpc>
              <a:spcBef>
                <a:spcPts val="0"/>
              </a:spcBef>
              <a:buFont typeface="Arial"/>
              <a:buChar char="•"/>
            </a:pPr>
            <a:r>
              <a:rPr lang="fr-FR" sz="2200" dirty="0" smtClean="0">
                <a:ea typeface="+mn-lt"/>
                <a:cs typeface="+mn-lt"/>
              </a:rPr>
              <a:t> Se </a:t>
            </a:r>
            <a:r>
              <a:rPr lang="fr-FR" sz="2200" dirty="0">
                <a:ea typeface="+mn-lt"/>
                <a:cs typeface="+mn-lt"/>
              </a:rPr>
              <a:t>nourrir coûte 25 % plus cher qu’en </a:t>
            </a:r>
            <a:r>
              <a:rPr lang="fr-FR" sz="2200" dirty="0" smtClean="0">
                <a:ea typeface="+mn-lt"/>
                <a:cs typeface="+mn-lt"/>
              </a:rPr>
              <a:t>septembre 2021 – UFC Que choisir</a:t>
            </a:r>
            <a:endParaRPr lang="fr-FR" sz="2200" dirty="0">
              <a:ea typeface="+mn-lt"/>
              <a:cs typeface="+mn-lt"/>
            </a:endParaRPr>
          </a:p>
          <a:p>
            <a:pPr algn="just">
              <a:lnSpc>
                <a:spcPct val="100000"/>
              </a:lnSpc>
              <a:spcBef>
                <a:spcPts val="0"/>
              </a:spcBef>
              <a:buFont typeface="Arial"/>
              <a:buChar char="•"/>
            </a:pPr>
            <a:r>
              <a:rPr lang="fr-FR" sz="2200" dirty="0" smtClean="0">
                <a:ea typeface="+mn-lt"/>
                <a:cs typeface="+mn-lt"/>
              </a:rPr>
              <a:t> Jusqu’à + 40% de fréquentation AA lors de la campagne d’hiver – Restos du </a:t>
            </a:r>
            <a:r>
              <a:rPr lang="fr-FR" sz="2200" dirty="0" err="1" smtClean="0">
                <a:ea typeface="+mn-lt"/>
                <a:cs typeface="+mn-lt"/>
              </a:rPr>
              <a:t>coeur</a:t>
            </a:r>
            <a:endParaRPr lang="fr-FR" sz="2200" dirty="0">
              <a:ea typeface="+mn-lt"/>
              <a:cs typeface="+mn-lt"/>
            </a:endParaRPr>
          </a:p>
          <a:p>
            <a:pPr algn="just">
              <a:lnSpc>
                <a:spcPct val="100000"/>
              </a:lnSpc>
              <a:spcBef>
                <a:spcPts val="0"/>
              </a:spcBef>
              <a:buFont typeface="Arial"/>
              <a:buChar char="•"/>
            </a:pPr>
            <a:endParaRPr lang="fr-FR" sz="2400" dirty="0">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Tree>
    <p:extLst>
      <p:ext uri="{BB962C8B-B14F-4D97-AF65-F5344CB8AC3E}">
        <p14:creationId xmlns:p14="http://schemas.microsoft.com/office/powerpoint/2010/main" val="216777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LES DONNEES DISPONIBLES </a:t>
            </a:r>
            <a:br>
              <a:rPr lang="fr-FR" b="1" dirty="0">
                <a:solidFill>
                  <a:srgbClr val="0070C0"/>
                </a:solidFill>
              </a:rPr>
            </a:br>
            <a:r>
              <a:rPr lang="fr-FR" b="1" dirty="0">
                <a:solidFill>
                  <a:srgbClr val="0070C0"/>
                </a:solidFill>
              </a:rPr>
              <a:t>AU NIVEAU NATIONAL</a:t>
            </a:r>
          </a:p>
        </p:txBody>
      </p:sp>
      <p:pic>
        <p:nvPicPr>
          <p:cNvPr id="4" name="Image 3"/>
          <p:cNvPicPr>
            <a:picLocks noChangeAspect="1"/>
          </p:cNvPicPr>
          <p:nvPr/>
        </p:nvPicPr>
        <p:blipFill>
          <a:blip r:embed="rId3"/>
          <a:stretch>
            <a:fillRect/>
          </a:stretch>
        </p:blipFill>
        <p:spPr>
          <a:xfrm>
            <a:off x="683010" y="2225041"/>
            <a:ext cx="3118588" cy="3615970"/>
          </a:xfrm>
          <a:prstGeom prst="rect">
            <a:avLst/>
          </a:prstGeom>
        </p:spPr>
      </p:pic>
      <p:pic>
        <p:nvPicPr>
          <p:cNvPr id="6" name="Image 5"/>
          <p:cNvPicPr>
            <a:picLocks noChangeAspect="1"/>
          </p:cNvPicPr>
          <p:nvPr/>
        </p:nvPicPr>
        <p:blipFill>
          <a:blip r:embed="rId4"/>
          <a:stretch>
            <a:fillRect/>
          </a:stretch>
        </p:blipFill>
        <p:spPr>
          <a:xfrm>
            <a:off x="4146445" y="2141982"/>
            <a:ext cx="2996035" cy="3580401"/>
          </a:xfrm>
          <a:prstGeom prst="rect">
            <a:avLst/>
          </a:prstGeom>
        </p:spPr>
      </p:pic>
      <p:sp>
        <p:nvSpPr>
          <p:cNvPr id="8" name="Espace réservé du contenu 2"/>
          <p:cNvSpPr>
            <a:spLocks noGrp="1"/>
          </p:cNvSpPr>
          <p:nvPr>
            <p:ph sz="half" idx="1"/>
          </p:nvPr>
        </p:nvSpPr>
        <p:spPr>
          <a:xfrm>
            <a:off x="7620000" y="3051791"/>
            <a:ext cx="3789680" cy="1581170"/>
          </a:xfrm>
        </p:spPr>
        <p:txBody>
          <a:bodyPr>
            <a:noAutofit/>
          </a:bodyPr>
          <a:lstStyle/>
          <a:p>
            <a:pPr algn="just">
              <a:lnSpc>
                <a:spcPct val="100000"/>
              </a:lnSpc>
              <a:spcBef>
                <a:spcPts val="0"/>
              </a:spcBef>
              <a:buFont typeface="Arial"/>
              <a:buChar char="•"/>
            </a:pPr>
            <a:r>
              <a:rPr lang="fr-FR" sz="2200" b="1" dirty="0">
                <a:ea typeface="+mn-lt"/>
                <a:cs typeface="+mn-lt"/>
              </a:rPr>
              <a:t> </a:t>
            </a:r>
            <a:r>
              <a:rPr lang="fr-FR" sz="2200" b="1" dirty="0" smtClean="0">
                <a:ea typeface="+mn-lt"/>
                <a:cs typeface="+mn-lt"/>
              </a:rPr>
              <a:t>Entre 2 et 4 millions de personnes fréquentant l’aide alimentaire selon cette enquête de l’INSEE</a:t>
            </a:r>
            <a:endParaRPr lang="en-US" sz="2200" b="1" dirty="0">
              <a:solidFill>
                <a:schemeClr val="tx1"/>
              </a:solidFill>
              <a:ea typeface="+mn-lt"/>
              <a:cs typeface="+mn-lt"/>
            </a:endParaRPr>
          </a:p>
          <a:p>
            <a:pPr marL="0" indent="0" algn="r">
              <a:buClr>
                <a:srgbClr val="99CC00"/>
              </a:buClr>
              <a:buNone/>
              <a:defRPr/>
            </a:pPr>
            <a:endParaRPr lang="fr-FR" altLang="fr-FR" sz="2400" b="1"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Tree>
    <p:extLst>
      <p:ext uri="{BB962C8B-B14F-4D97-AF65-F5344CB8AC3E}">
        <p14:creationId xmlns:p14="http://schemas.microsoft.com/office/powerpoint/2010/main" val="41381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ata:image/jpg;base64,%20/9j/4AAQSkZJRgABAQEAYABgAAD/2wBDAAUDBAQEAwUEBAQFBQUGBwwIBwcHBw8LCwkMEQ8SEhEPERETFhwXExQaFRERGCEYGh0dHx8fExciJCIeJBweHx7/2wBDAQUFBQcGBw4ICA4eFBEUHh4eHh4eHh4eHh4eHh4eHh4eHh4eHh4eHh4eHh4eHh4eHh4eHh4eHh4eHh4eHh4eHh7/wAARCAHAA6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b+JXiZvCPg+815LUXTW+390W25ywHX8a8WT9pK+cFk8JqwHUrMTj9K9J/aN/5JHq/wBI/wD0MV4x8AvHng7wn4d1G08SRu800+9ALcSZXbjGTX1OUYKhUwM68qPtJKVrJtaWXY8DM8VVp4qnSjU5ItO7sv1PX/hV8YdF8cXh0yS2fTdSxlIZHDLIP9k+vtXplfG/gHbr3xwj1Tw/Zva2CXhuiAOIYhySfSuq8QfEj4gePPG0uh+BZJLW3jdljEWAWVTy7segq8dw+pYhLD+7Hl5pcz+H5meEzhxoydb3mpcqaXxeh9PUV8l+NvFfxl8EmHTdc1iaEvl4p02uHHpux2r0Txd4w8SWfwA0rxBbapLHqkxTzLgAbmyTntiuCrkNWCpyU4yU3ZNf8MdtLN4TlODg04pt38j3CivlfwL45+Lfiy4sLTTpLy6tre4U3lxGigspPIZjgdOwqz8SfH/xAs/izd6FoGrzbPPWO3ttqlSSOnIrT/Vyv7b2PPG9m99krb6aXuZrPKLo+25ZWult37eh9P0V8l+KPF3xe+H+vwLr2smSWZPNWMsJInHp07VN4h1z40aLo1p4w1DWJI7G7YNGiuCFB5AZMcCrXDdRqLVWFpbO+77LQl55BOUfZyvHdW2Xfc+h/if4kvPCvg+71mx08308IG2PBIGe5xzisT4H+OtV8daFdXmq6WtlLBLsDRhgkgx2zWBe+PtS1r4AXPii2kFpqSJsdkAIDA4JwfWpv2YPEGr+IPCV/Nq92bl4boJGSoXaNuccCsXgfZYCq5wXNGVr3d1t02NfriqYqjySfLJN2to/XqeoazcSWekXl1HgvDA8i56ZAJryX4E/E7X/ABv4k1HTtWhtEitot6GFCDndjnmvVPE//Iual/16yf8AoJr5v/ZQmjt/GGv3ErbY47Qux9AGJNTl2GpVMDiako3cUreWo8fXqU8Rh4xdlJu/nsfUNFfMOtfEzx1468YTaN4PvodKtI2YIzSrHlQfvMx/kKbZ/ET4g/DzxVb2Pi3UYNYsJcb9kyyjaTyVYdCPQ1ouHMQ4pc0edq/LfUmWdUYttRbinZytofUFFfP/AO0L8UNe0jUbHSfDd19iiuLdbhroD5mDdAD2FRfCy6+Lk3iW2xr2m6zpbKr3DNdLKgU9RgfMG/CsY5HVeGWInOMU72TfY0nmtONf2MYuTVr28z6FooHTmvBf2m/GnifwvrelQaDq01lHNAzSKgB3EH3FcOAwU8bXVGDs33OzF4mOFoyrSWi/zse9UV8vrN8etY0AeKoL6eO08vzY4o3VXZMZ3BMc8c13fwA+Kl34ogvNJ8RlP7QsYjKJgMebGOuR6iu/EZHVo0pVYzjLl+JJ3aOKjm1OpUjBwlHm2bWjPZaK+Ydc+Jvjrx14xm0Xwbew6VZxswRmkWPKj+JnP8hTLb4ifEL4c+Kraz8WajDrNhNguEmWUFM8lWHQj0Nax4cxDSXNHnavy31InnVGLb5W4p2craH1DRXgX7SXjvxDoV5oMnhnWZbS2vbRpiYwCHBIweR6Go/hZ4v+JWua4/iTWLa7PhyHT5nVVQLHI6qCvuScHnpWEckrPCrFOSUdd3rp09WayzSksT9WUW3pttrZ39Fc+gaK+Q7b4h/Ebxlr12LHxRbaUUUyRQSTrAhGeEUkYLfU17n8O9a8XaP8Pb3W/iHJbMltCZ4njYNKyAEndt+Un0xTxuR1cHBOc482nurfX8xYXNaeKqcsIu2uvTT8j0mivlm08a/Fn4m67dL4UlextIOdkTBEjU527mPUnFaXgf4p+M/CnjZPC3xA8yeOSVYmeQDzIi2ArBh1WtpcO4iMWlOLmldxvrYyWeUG78r5L25raH0pRXzt+0V488W+G/HVrZaDrE1tbPbJJ5SKCGYn3FYHi7UvjdoGkW/ivVNXkhs5yjBYpAfLDdAyY4z/AFpUMgq1adOo6kVz7JvX02Kr5xClUnTUJNx3t2te59UUV49ZfEPVNe+AOpeJ4JPsmrWiNE8kY48xcfMB7givM/A3iH40eOrS7t9E1pnS2IaWaRljOT0UHHt0rOjkVacakpzjFQdndjqZvSj7Pli5c6urH1bRXzj8FfiX4ti8fjwf4suJLsyyNCDLjfFIPfuKt/GL4r+Im8Ynwb4NkS2lSQQyXGQGaQ9gTwoHrTlkGJWJVBNPTmvfS3ccc4oOg6zTVna3W/Y+g6K+WNX8SfFr4fy2up6r4gtNTtZHw0SXKzLn0YDkfWux+Knxf1CH4d6Lq3htfs02rBt8pG4wleGUe+aJZBX5oKnJSU3ZNPS/mEc3pWn7SLi4q9mtbeR7tRXy94D1b4v6nfafeaV4nstTS5bdJBJdofLHcOhww/Cvpy0+0fZYvtQQT7B5mz7u7vj2rkzDLngpKMpqT8unqb4LHLFptRaXn1OE+N3jnVPA3h+3vtL0tb2WaXyyzglIxjOTitf4WeJb3xZ4Ntda1DTzYzy5DR4IBx/EM84Ncj+01r2raB4LtbjSbs20kl0Ec7Q2Rjpg1iy+LvEUX7N8HiKPUpE1TgfaAoBxux0xiu2lgVWwFNxiuaU+Xmu7/dtYwq4l08a4uTsoXtZW+/ue40V8q+D9Z+NnjbRbifR9Zdre1Y75XdY2c/3Qcc10XwN+JXivUdevPCev3D3V0YpPs8rgCRJFH3Se9Ovw9WpQm1OLcN0nqkZ0c6pVJQThJKWibWlz2HxN4+8K+HdSi0zVNUjjvZWVUgVSz5Y4GQOldOp3AEdDXw78Qo/F6ePwniKV31rzE8piwJHzfJ049K99sPFvi7wH8LbrVfHG661ZpylojsDuyOM47CtsbkKo0aUqU1KUul97/wAvl3Iwubyq16kJwcYx69vX9D2WivlfRta+MHjS1m1zT/EtrZW6sdkT3SQ5x2Vf8a7X4D/FPWNY12Xwj4qZJb9A3k3AwCxXqpxwfrXPiMgrUacpKcZOO6T1RrSzilOcU4tKWza0Z7nRXyd4j+KnxA034j6nYafqk11HHeSQ29oYww64AAAycV1+o+IPiRofwXvdW126vLLWGv1ETyBdwjI6ADoKdTh+vTjBynH37W1118vLqFPOKU5zgov3b37af59D6Cor5S8FeOvi54qktLLS5by8hguFN1cRooJUnozHAxjsK6X4r/FfxPdeLf8AhDvA4dJ0cQvLGoMkkncDPQD1pz4dxMayo80W9W9dkur7XJhndCVJ1eVpadN276LvsfRFFfLGr+JPjN8OLq01DxBdPc2crY2SsJI2PdSRyDivUfF3xfs7H4V2XivTIVe71H93BC5yEkH38+u01jWyOvDkdNqam7JxelzajmtKblGacHFXs+3c9Wor5f8ADUvx28WaefEml6pIlsSWiR5FjEgHZVxyKPhb8RPHuqfFqw0bXdWnETTtHcWpRQoIB46eorolw7USm41YtwV2k9V+Bgs7p+63TklJ2Ttoz6cuZo7e3kuJm2xxqXdvQAZNeSeDfil4l8X+NJdJ0fwysemxSEvd3G9dsWeCR6nsKwfjj8V9cs/FQ8G+EWSG5DJHNcHG4yNjCrngdRk1yesa18XPASW+tX3iCyvrZ3CyRR3CTDPowAz68itsvyZujzVFHmmvcUm187JfdqTjczSqclPmtB+80k/lr+J9U0V5PrXxis7f4R2vjC1tgb28YwRW7HhZh97PqBXl+jan8ZPFmmyeIrPxPbWsG5jHC92kRbH91PT61w0Mkr1IynUkoJO3vdzpq5pSi4xppzcldJdu59UUV4d8CvizqWuSX3h/xKom1K0geaGVQA0wT7yEDjd3yPevNI/iR8Q/GfiO4Sx8S2+jja0kMEk4hjAHRAxHLfWtafD2JlVnTk0lBJt9LPa33Gcs6oKlGok25O1ut1v+aPryiuA+Ckvjybw+0njaS1l3YNrIjhpSvfeV+X8q72Td5bbMbsHbn1ryMTQ9hVdPmTt1Wx6OHq+2pqdmr9HuOorwXwPN8Ym+LjJq6Xf9kfaH8/zMeQIcnG33xjH6171WuNwf1WUY86ldX0dyMNifb83utWdtUFFFFcZ0hRRRQAUUUUAFFFFABRRRQAUUUUAFFFFABRRRQAUUUUAFFFFABRRRQAUUUUAFFFFABRRRQAUUUUAFFFFABRRRQAUUUUAFFFFABRRRQAUUUUAFFFFABRRRQAUUUUAFFFFABRRRQB51+0dx8ItXz6R/+hivJf2b/h74T8Y+HtRvNf097qaC5EcbLO6YXaDjCkV9M3lrbXlu1vd28VxC33o5UDKfqDUenadp+nRtHp9jbWiMcssMSoCfU4r2MLm0sNgp4endSbvdO3b/ACPMxWXRxGJhWnZqKtZrcyNF8HeH9B0a503QtNgsUnjZGZB8zZGOWPJr5f8ACOsX3wb+Jl6NZ0uWWFg0TAcF4ych0J4PavsGqGraLpOroq6pptpeBfu+dEGx9M0YDNfYOpGuueM1Z66/ePGZeq0YeyfK4O600+4+Svjr8Trfx+9lHp+nzWtlaFiHmxvdj9OB+ddr47I/4Ze0U5HWP+Zr3mPwz4cS2W2XQdMEKnIT7KhAPr0q1LpWmS2K2MunWj2q/dhaFSg+i4xXbPO8PGFGnRpNRpy5t73OWGV13VqVatRNyi47Wsea/sspGvwsgdFUFriTcR3ryfXiP+Go4uR/yEY/5V9T2NnaWMAt7K1htoQchIowi/kKgfRtIe++3Npdk13nd55gXfn13YzXPRziNPF1sQ4/GmrX2ua1MslLCU8PzfC07+h84fthkDxRouSP+PVv/QhXVfG8j/hn3SuR/q7f/wBBr2bUNI0rUXWTUNNs7t1GFaaBXIHtkVJc6dp91aLaXNjbTW642xSRKyDHTg8UQziMaWHp8v8ACd999Ryy2Tr1qvN/Ejb00sfN3hcj/hlnVzkY81v5iuq/Y+OfBmq4/wCf0f8AoNexppOlx2LWKabZraN96AQKEP1XGKk0/T7DTo2j0+ytrRGOWWGIICfXAoxWcRrUK1JQtzy5t9tiaGVypVKM+b4E163K/if/AJFzUv8Ar1k/9BNfNH7LtsL7xH4lsgwHn2LR5z0ySK+p3VXRkdQysMEEZBFU7DSNK0+VpbDTLO1kcYZoYFQke5ArlweYLD4atR5budte1jqxWDdetSqJ25G36nxNe6Fb+FfGc+m+MrXVYLRXYb7NlV2GeGUsMEVu6Hp/wx13xRbaTaDxnLHOQqzbomYMfVQp49819earpGl6rGI9S061vFHQTRBsfTNRaT4f0PSXL6ZpFlaOerRQqrfmBmvclxRz0/ei1O1tJWXrseR/q+ozfLJcrd9Vd+m54b8fdU8K6R/ZPhvWPCl7ex20SKl+X8thHj+Bh94+x4ryDTbiC28f2B+Hs+sFDNH5azgebnI3AheCOtfbGp6bp+pw+TqNjb3cf92aMOB+dVtK8O6DpUvm6bo9jaSf34oFVvzxmufA5/Tw1D2bg29b+97rv1t/kb43J54irzRkktOmqt5/5mha+YbaIzYEuwb8euOa+af2xP8AkYtF/wCvd/8A0KvpqvAP2ofCfiTxFrukzaJo9zfRxQMsjRAYU56cmuTh6pCGYQlNpLXy6M6s4pyngKkYq70/NGdon7QNnpvgaHSbjRLn+1re2ECnIETELgMc8j1xiqX7MnhHUdT1PV/El1DJb2k1rLbQuwIEjSfeI9QK920rwloFxpVhJqWgWEl2lugdpbdS24AZzxzXSQQxQQrDBEkUaDCoigAD2ArfEZth6dKrSwtPlc93e/3HPQy2tOdKdepdQ1StbtufDt/oMPhTxrPpvjO11SC0V2G+zZVdhnhlLDDCtvRbD4Y654otdJtF8ZzRTkIs26J3DE/3Ap498/hX17quk6XqsYj1PT7W8UdBNEHx9M1DpPh/Q9JcyaZpFjaOf44oVVvzAzXZLijnp3lFqdraSsvXY5nw+ozfLJcrd9Vd+m583ftYWMOlSeFdMgdmitdOMMZc/MVUgAn34r6E0OaPTfh/ZTpZyTxQaejeRCoLOAg4A71p6jpOl6kytqGm2d2yDCmeFXIHtkVcjRY0WONVRFGFVRgAV4uJzJV8JSoOOsG233u7nq0MD7LFTrp6NJJdrJL9D4u8T6v8O9YvNXnl8P6poF7uZrVLWQMjN/00Rvu8/wB2ur+A2m+JPFPgjxd4f82Y6XcWW23aUkotzngKT2IBzj2r6Ov/AAr4av7k3N5oOnTzE5LvbqST7nHNadla2tlbrb2dvDbwr92OJAqj8BXqV+IYSw3sacHfTd3tbtfU4KWTzWJVac1pfZWvfvY+TfhD8QJvhRqOq6L4i0W52TyKXVQFkjdcjvwQc1FdT6r8Zfi5b3+m6Y9vao8YdjyIokPJZumT6V9V6toGh6uwfU9Jsrx16NNCrEfiean0zTNO0uDyNNsba0i6lYYwgP5UPiCgpyxMKNqzVr309bErJavIsO6v7pO9ra97XPmH9pxVi+K2kR7uFt4V59mr1P8AaQwPgrP0HNv/AOhLXpF9o+k31wtxe6XZXMyjCySwK7D8SKnvLOzvLY215awXEBxmOWMMvHTg8VwyzaLjhly/wnf11TO6OXtVK07/AMRW9NLHzX8OyP8AhlzxTyP+PqX/ANBjrpf2O8HwtrGMf8fY/wDQRXtMOk6VDYvYw6bZx2shy8KwqEY+64wafp2nafp0bR6fY21ojHLLBEqAn3wK0xWcxr0a1NQt7SSe+23+Rjh8rlSnRlzfAmvW58qaOw/4akHI/wCQs1Z/xx8LXXh34l3WoalbXT6Tez+cs0JwSp6qGIIDfWvrZdF0db77culWIu927zxbrvz67sZzVi+s7S+gNve2sNzEeqSoGU/ga6afEfs61OpGGigotX3812M6mSqrTqRlL4pcy8j4xnf4WTTW0Nr/AMJnc+YwEgaWHKf7oCncfyr1b4g/8Ir4J+FWm6JJ4a1PWrC5zNBJefuzCx5+ZlAKt7Yr2aw8K+GrC4FxZ6Dp0EwOQ6W6gg+xxxWneWtreW7W93bxXELfeSRAyn8DUYnPoVZ07Rlyxd2nLf7lpYMNlEqSm243asrR2+96nwvrtx4eW/sp/A7azBcNgyRTspKP2CFeSPrX2n4Ck1SXwbpUmshhqDWymfd13Y7+9OsfCvhqxuBcWeg6dDMDkOluoIPtxxWzWGb5xDHU4U4wa5erd2a5blcsJUlUlJa9ErI8V/a7IHgOxzx/pg/lXN3ZH/DJducjGR/6HX0LqFhY6hEIr+zt7qMHIWaMOAfXBph0vTDYDTzp1obMdIPJXy/++cYrPD5rGlhqdHl+GfN/wDatgHUxEq3NvFx/4J5J+ybj/hWt3j/n7f8AlXmnwfI/4aHm5H/HxP8A1r6psLCx0+Ew2Nnb2sROSkMYRSfoKht9F0e3uzeW+lWMVySSZUgVXyfcDNarOo+1xFTk/iq2+xh/ZUvYUaXN8Dv6nzD+0vb3Wl/Fm11qa3ka1KwyI2MK2w8jPrXZePb9/i/8Im1Pw/p9wk2n3GTbsQWfA5xjrXud/YWOoReTfWdvdR9ds0YcfkaTTtPsdOhMOn2dvaRE5KQxhBn6Cj+2o+xork9+ls76W9C3lsvb1J83u1Fquu1tz4i8MN4IgtJoPFZ8TW96jHC2TxhD7EMMg16v+zroHgzVPEg1zSY/EcN5YFmX7UyPA4Ix95VHPtXu+oeFfDeoT/aL3QtOnlJyXe3Uk/U4rRsLKzsIBb2NrBbRDokUYVfyFdeN4jWIpSjCMk5f3tPPSxx4XI/Y1IuTTS8tfzPlPwUscn7T7q4VsanOcH1w1ev/ALUpA+Fc+eP9Jj/rXosWi6PFffbo9KsUutxbzlgUPk9TuxmrF9Z2l9AYL21huYic7JYw65+hrhxGbxrYmhW5f4aStfex24fLpUadaHN/EbfpdHlX7KKIPhcGVQC13JkjvzXk3je11j4YfGc+J5LBrmze5aeFznZIrfeXPY819XWFlZ2EHkWNpBaxZzshjCLn6Ckv7Gz1C3NvfWsFzCeqSoGH5GnSzn2eMq13C8al015PzJllfNg4UOazjZp+aPln4wfFhPiNpdn4d0LRbpd0yyNvwzs+MBVC9uetdJ4p+FWuD4EaRYwwtLqmnSSXUtsvJIkOWUepHFe66X4b8P6XN5+naLYWsv8AfjgUN+eKPFw1w+Hrv/hG2tl1TZ+488ZTNbPOoU1SpYSHJGMr6u93tr5WIjlc5ynUxU+ZuPLoraf5nzj8PPjbe+EvCsPhm+8Ny3NzZqY7chihI7Blxmue+E19ean8fbHUNQh8m6uLt5JI9uNpKnjFdLbeJPi/odxPBqfgsapfM5aO6l08SuhJ7OgwR6VufA/4b+KG8cv468Xwm0l3PJHC5G+R2GNxA+6BmvfqTw2Gp16zjGLnF6qXNzN9l2PFUK9Z0qKcmoyWjjayXd/kcP8AtEeFb7RPiTc61dW1xLpN/Kswmi4x03JuwQrccZ9RWFdTfCxkt1tv+EyuHdh5qPNCNo/2flO4+3FfaV5a215A1vd28VxC33klQMp/A1l2fhPwxZ3AuLXQNNimByHW3XIPqOOK8nDcSqFCFOpF3iraO1+19D08TkXPWnUpyXvau6vZ9bHiPxB+GyH4JacvhKPUrmK1na+8m7TE5SQfN8oA5HpivIvDMngOPTHj8TN4ng1CMnC2UkflsOwwwyp/OvuWsW98J+Gb24Nxd6Bps0pOS7W65J9+OaywXEcqVOVOsm03e6dnr8tS8VkkakoTptJpWs1oeG/s9aN4QlvLjxbo1p4lN7pkUhME+ySOUMrDCsFG5sduOa8+8V6z8Oda1XV5rjw7qugXWWa2Fq4IZ+f9YjcLz/dr7HsrS1srdbeztobaFekcSBVH4Cs3UfC/hvUbg3F9oen3ExOTI9upY/U45qaWfQWKnWnGWqSVpapLp2fzKllElh40YOO937uj/wAvkeFfsg3WvSXuqws876MsakeZkoJc/wAPvjrX0ZI2yNnIJCgniobGztLG3FvZWsNtCvSOJAqj8BU9eVmeNWNxMqyjy36Hfl2EeEoKk5XseL+EvjhJrnxKHhdtAMVvLcNbxyq5MikEjcwx0459K9orPttD0a21J9St9Ls4r187p0hUOc9ea0KzxlXD1JRdCHKktdb3fc0w1OtDm9rPmu9NLWXYKKKK4zp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8B+K39qa1+0To3hM+OPEPhrSZtFkuJP7M1E226RWOCc5X9K7bwB4Eh0XxCmpQ/FDxf4i8qNgbLUNYW4gIIxuKBRyOxrjfiR4EsfGX7TWiJ4j8My6roC6HKJJJbdzbrKGJUFxwG9s16H4c+Gng7wQuoaj4F8L6dpeqzWjxI6bgHPVVbJPG4CrjJQpJ/4v8A0qQSXNNx/wAP/pMf69TD1741adodzO+p+CvGlvpNvIUm1dtLP2VMNjcTu3Yz3xUnxT8TaLDd+Bbw614jgh1TUVWzOjzqkVxuXIE4b70eOw5rx66HifV/h7rVl4gsPipd+NDaTLdQqhSwJOcBMfI6YxgLljW74l0PXJfBHwShj0bUpJbG+ha8RbSQtbgR4JkGMoP97FaU4K8b94/jf/Iber/wz/Bafmem+Kfi9oHh/wAd3HgyfS9avNVjslu4o7K2ExnBJARADu3cE8gADvWRYftAeE9QsZxp+i+JrvWbZmW40WHTi15Dt6llztA991QabpWor+1tqerPpl2NPPhyONLtrdvJL+ZyofG3djtnNHwp0rULT4+/E7ULjTLu3tbo2n2e4kt2SObEfzbGIw2D1wTWUEmlfs39zLmkr26W/FK/5nf/AA48b6F4+8OjW9BlmMIkaKWKaMpJDIvVGXsa6WvHP2YtL1LTP+E7GoabeWIn8T3MsH2i3aLzIzjDLuAyp9RxXsdOaSat2T+9XMlu15sKKKK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XmGsfFi6XxRqmi+F/A+seJk0eXydTuLSaJBC+MlVVzuc4Patrxv8RNO8LaJplzdadqM2p6uyxafpUUYNzLKRnbjOBjuScCnZ2T7jaadmdmrozMqurFThgD0PvTq8Z+DGv2Om+JtV8N6xoOuaJ4t1ZpNTdNVuEl+2gcfu3QlAFGBtHQV1PgT4naZ4k8F614ivLOTSH0K4uLfU7SaUO0Dw8t8wwCCORRJWV/K/wCj/HQLNuy72/y+9HeOyohd2CqOpJwBSggjI5FeO6/8SdA8QfB2w1DxH4d1JB4pzb6fo9vLvuroE/KVZcY4w2ewIzV74TeOjDeWPw+8S6LrWh63Ha77NdTkjlN1CvGRJGdpYDqOtVySu091/T+4TeiZ6pRXjsXx2tbjxhrPhPT/AAjrGoarpt+tqIrUhw6EZaZjjCKOBz1JFbfir4pGx8UXPhjwt4U1TxZqtjGsl/HZyJGlsrdAzucbiOdo5qeV2T7/APDjs7tdj0eiuY+HHjbSvHOiyahpsdxby28zW93aXC7ZbaVfvIwrp6GmnZiuFFFFIAooooAKKKKACiiigAooooAKKKKACiiigAooooAKKKKAKWu6rY6Ho91q2p3C29naRNLNI3RVA5r5P8Wfti3C6pLD4X8Jwy2SMQk95OQ0g9dqjj8699/aJ8O6l4p+D2v6PpJP2ySAPGucb9jBiv4gV8Vfs4+OfBvw98R6pJ458PNqKyxCKM/Z1maFgeRtbjn1rWhFTlLm6dDRpKmpJXdz6D+Dn7VGmeK/EFvoPijRl0W5uWEcFzFN5kLOegbIBX9a958aeJ9H8IeHLrX9du1trK2XczHqx7KB3J9K/PK2t4/iR8eVbwXo4sLa8v1lgtxhRGgIJYgcD1wK9o/b/wBduoU8M+FlmbyGR7mYZ++y4UZ/PNXVgnGFlZyJjFe0cb3S1IvEX7Y+of2i6+H/AAfb/Y1b5Hu7g+Y49SqjC/ma9C+CX7TWh+OdZi0DXtN/sLU5ztgYTeZDKfTcQCD7EfjT/wBkv4aeFbb4SafrOoaLY3+oaqrSyy3MKyELkgKNwOBx+tfOX7V3hXT/AAB8Yw/h6IWVvNGl7FHHwInzzt9ORV8tONX2TXz8yV+9g5RPuj4ieLrHwX4al1i8iknbcsUEEf35pWOFQfU1x2qeNPiV4f0YeJPEHgzSjpCgSXUFnqDPd2sfdiCgViB1ANOu9Fl+KnwU0Ob7V9l1FoILy2mYZCzJyCw7jI5qt4ii+K3iXw1L4Z1DR9G0eOePyr7VRe+Yhj/iZExkEj16Vzyi4OUeqfXb+u/4Dg4yUX0e/c9P07VLK/0aDV7edTZTwidJCcDYRnJ9OKNH1TT9YsUvtLu4ru1ckLLE2VOOuDXl2jWD+MrK08MaPLPb+B9JRbea6HD6kycFFP8AzzyOT36V6vZWtvZWkVpaQpBBEoSONFwqgdABRJK7t8vQlXsk9+pNRRRUDCiiigAooooAKKxNL8VaFqXiPUfD1ne+ZqWmqrXcPlsPLDdOSMHp2NXtI1bS9XhebS9Qtb2KNzG7wShwrDqpI7iiwF2iiigAooqkmr6XJq8mjpqFq2oxoJHtRKPNVD0Yr1AoAu0ViHxVoX/CYf8ACI/bf+Jz9n+0fZ/Lb/V+u7G39a26dg62CiiikAUUUUAFFZEfibQ5PFkvhVNQjOsxWou3tcHcIshd3pjJFZNt8SPBtz4f1jXoNYWTTtFna3v5RE/7mQYyuMZP3h0B60W/r8Pz0Gk27I62iquk6haarpltqVjL5trcxiSJ9pG5T0ODzVqm007MlNNXQUUUUhhRRXJ+JfiP4L8O+ILbw/q+uQwanckCO3Cs7cnAztB2/jQld2QdLnWUVyniD4jeDNB8SWvhzU9chh1W5KiO2Cs7fMcDO0Hbn3xWhoPirQtd1bU9K0u98+70uQR3kflsvlsegyRg/hTSb1B6G3RRRSAKKKKACiiigAooooAKKKg1G8ttPsJ768lEVvbxmSVz0VQMk0XGlfRE9Fcvd/EDwla+GLLxLLqy/wBlXsqxW9wsbsHZjgDAGa6aN1kjWRDlWAIPtTaaEOooopAFFFFABRRVKz1bS72/utPtNQtZ7uzIFzBHKGeEnpuA5H40AXaKKzvEut6b4c0O61vWLj7NYWqh5pdhbaMgdACTyRQNJt2Ro0VV0nULTVdMttSsZfNtbmNZYn2kblIyDg81aptNOzJTTV0FFFFIYUUUUAFFFFABRRRQAUUUUAFFFFABRRRQAUUUUAFFFFABRRRQAUUUUAFFFFABRRRQAUUUUAFFFFAHzr8W/D91d+KdSvrD4Y+K7TxDKxWw13w/qCIsuPuPP8wC9s5UnHerfxI+HvjrVtH8C+JrqS61TXtBh26rb2F6bWacMPmaKQEYcfrXv9FUpNRSXT+v11Kcru/9a/1oeG/C/wALLq3j2y8S33hHxvpzaVFILa78RauZZFdhtKLEWY7SM5OR0FYfxd+Hvi+b4lX2k+FrGX/hGfHX2b+3biPIW0aF8yMccDemB7nNfR1FPn95O234/wBP8ibuz8/w7WPF/j18N9T1b/hEdZ8L29xL/wAIzIymws7o2s0kLKF/dSD7rAD8elUvhr4XGs+OrDXr/wAIeOtPGlqzQXfiLWDKyyHjakZZiVPrxXutIzBRliAPeiNRr8fxBq6t8jx/4EeG9W0f4i/EvUtU0mezj1DVIns55Y8CeMIclT3GcVyHijwLr/hX4leI9fXSfGGuaPrsqXEZ8N6m0E8MgGCsiBl3D0btX0Pc6hYWqb7i9t4V9XkArNk8XeFYziTxFpSn3uk/xqHVSa12SXySX+VzeNCrUu4wbu76JnLfA7wtHoGkX+otomqaPeapcGaeHUNQ+1TPjo7tzhiOoya9Erm38eeDVbafEumfXz1wPxqaHxn4SmP7rxLpLn2u0/xrSMZ1lzQV1tpqYVo/V5clX3W9bPR6m9RVG01jSbs4tdTs5j6JMp/rV1WVhlWBHsamUZR3QlJPZi0UUVIwooooAKKKKACiiigAooooAKKKKACiiigAooooA8U/bO1/V9B+DFw2kSSwteXKW08sZwUjIJPPbOAPxrwb9j3w58LNeg1Z/HH2G41WNx5EN7PsXyscsORk5r7M8aeGtI8XeG7vw/rlsLiyuk2uvQj0IPYg18s+Iv2N5mvZH0PxZF9lLfJHdQEso+o61rQko8yl16lztKEUnax478bY/DPhL4yvJ8M74pa2zRyI1vKWWKXPKq2ckV6h+2jpep6t4R8D+N7iF8yWKxXZC8K7qrZPpkj9a7P4Z/sl6ToetQap4o1v+1hA4eO1hi2Rkj+8Tya+hPFvhfRfFPhq48O6xZJPp88ewx4xtA6FfQjtVzmowjGLu07gp3qc1tLWPE/2Tfil4Tk+E9hoWqa3Z2Go6UrRyR3EgQsm4kMM9Rz+lfO/7Uviux+InxlVfDr/AGy2iVLKGSPkStnkr6jJr1DxH+xvK+ou+h+LIlsy3yR3UBLoPqOteg/BP9mnw/4E1aLXNYvv7b1SE5hzHtiiPqB3NXzU5VPbN/Ihfu4OMep618OdL/4R74f6Lpc5CG0so1kycYIGTXJ6reXXxHvp9N0+aW28I2bEX94mQ18y9YYz/d9W/CvSL61t76zls7qMSwSqVdCSNwPbimafp9lp+nxafZWsVvaRJsSJFwqr6VzTk5ScnuEFyxSR5L4JufG3jbTZ77wxrGneE/D9pO9rptslgJ3lWM7cvlgFBI6Dmum+FPi7Vdau9a8O+I4rZdc0OcQ3ElsCIplIyrqD0yO1Zlp4C8X+F7u+i8DeJbG20m8macWd/bGT7PIxyxQg9M84NdF8N/BSeE4b65ur59S1jUpvPv7x12+Y/YAdlHYVV00/T530/wCCEv1/An+KfiuPwT4D1TxI8PnG0iLIh6Mx4GfbNeByfFTxRpei2fi7/hY2la3cyFHuvDkVjgJGx5WNx8xYD1r6P8VaFp3ibw/eaHqsXm2d3GY5F7/Ue9ecaH8L/F2mSWumr4+VtBtSvlQ/2ZH9pKg8I0vcdulKm0m7+X/BKbXL9/8AwDK+IPi7xpc/FnwhoPhPVotPtNZ0t7iVLiEOqHj5sYyWAPTIFWfh14j8baP8ZNQ+HnizXINfhNkt5a3gtxC6g/wkLxXW674BfUvitoPjZdQWKPSrOS2Nt5fMm49c9qP+ECk/4XK3xA/tFdh08Wf2Xy+cj+LdTg46X/vfrb9AlZxforet1f8AC50Pje91XTvCWp32h2f2zUobd3t4cZ3uBwMd68d+DHjLWNb8RWkep/ExJ72YE3eg3+kC1ljOOViOQSAe5zXtniCxuNS0e5sbXUZ9OmlTalzCAXjPqM8V5tp/ws8QXni/S9c8YeL4tZTSJfNsli09IZS2MfvHHLUqbSk7/wBf1/TJl8Gm5V8Na94i1n41fEPwt/bDW1paWMBsWWBCbd3DZYcZb6E1x37IWheIo7DU9VPjC5bTYdSuo5dN+xxhJpAx/eF/vA55wOOa9Z8MeAZNG+Knibxq2orMmtwwxC2EeDF5eec985rJ+G3wy1nwP4mv5LDxV5vhu6uJLn+zXthvEjnJ/eZ6fhTi0lp1il8yptNP1T+Vij8BfFviHxH4K8UX+tai13c2WpXcNu5RV2Imdo4Azj3qh8NPG+r6p+z83iPxB4tg03UHuJYhqdzCpCYkIA2DAJxwBVm0+DWsaRrGsL4c8cXWmaBrEjzXNgLcMyu/XY5+7miw+B6Q/CKw8Dza8/2nTr/7fa3qRcLKHLLuQ/eHPNDcXd91H/g/11GrLTzb+WtjktA+I3iDRfiD4c0//hPW8X6ZrV01tPHdaWLSW3O3KshHUfWqi+HPFF7+1t4ghsPHV1p0wsILgzJYxOTCSCIMHjAHG7rXoV/8MfFet6z4Z1bxJ41ivZtDvftIiishFG424xgHOferfi34Z6vd/E6Lx34Y8Uf2NeSQJbX0b2wlWaJT0GTwccZqozSkn6r8NPxJv7sl3S+/m1/Ar3HiTWof2lbLwwb7OlNobXEkXlJ80g/i3Y3fhnFYmga18Qvitqeu33hnxVB4U0TSdQksLdUs1nmuZI/vF93Cr06c13D+ApX+MVr4/bUlKw6abI23l8sT/Fn+lYF98Kdc0nXtS1P4e+MpPDsOqzefe2ctsJ4vMP3nQEjaxqItWV97P7+Z2/AXWVvL7uVX/Ex9M+JHim4+GnxDtNVa3tvFXhGOWJru1X93KdhaOVQc4PHINcrqnib4vaX8ENH+LD+MLKWOGyt7i50s2S7biJtoLM/Xec5wAAM16lp/wnsdN+GviHwva6lPPqOvxym/1S5G6SaaQY3kDsOwpmufC+XUv2f4vhcNWSORNOhsvtpiyCY9vzbc99vrVKSV31939eYat8ry+7Sx6BoV9/aWiWOo7Nn2q3jm2+m5QcfrXkmu+IfGvjX4vat4F8J+IIvDWn6DbRy318tss88sr8hFVuAuOtetaBYnTNDsdNaTzDa26Ql8Y3bVAz+lcB4z+GepXPjdvG3gvxM/h3W54BbXm+ATQXMYPG5Dj5h61L5faeWv/AFC/Jrvp/wTgvh7B4ht/wBrzV7TxJe217exeFAkd3BHsE0fnR7XZMna3JBHTiu18a6OPhv8HvGGpaBdMupTCS/kuWiTmZiBkJjaAAAMYPSl8C/Cq/8AD/xZu/H2oeJ5dXub3S/sdwssW0mTerblwcKoCgBa7L4k+HG8XeBdX8NpdC1bULcwiYruCZI5x36UqzbppRetmvxb/wAi4Ne0Te11+SX+Z494+8ceNrHwR8LLnQtUSPUdcuIorsyRrsm3Rg4bjgZ5+XFaS678Q/BXxk8O6B4j8SW3iDSPEZkRQLQQtayAZAXHVfrmt/XfhTNqWj+ArAawkZ8KXEczN5WftG1duBzxWz438ByeI/H3hPxQuorbroMzytCY8mbcMYz2raUoe0utuZ/d0MVzexiuqgv/AAK7/wCAeY+OfHXim3+Juq6Xq/jSXwNp9q6DTDJpImtrxCvLSTH7vzcYFdL438XeItN8ffDHTLPXIprTWGkGoPbxr5V1hAQRnJAzzwa0fG3w88Za7cX9ta+PFXRtQY+fZ3mnJOYlIwViY/d/xqPxd8HLXUfCnhnTND1q50nUvDIH9m320ORwAdw7g4rKDSUb9Gv+D/V/uNXbmfmn/wAATxV4o16z/aJ8MeGLbUGj0i806aa4t9ikO4PByRn9a808K+GPE17+1L4tjg8cXFrNBaQzSTf2fE5liL8Q4P3QP7w5r0fRfhTrcXxM0fx1rnjB9WvbK1eCVGtwitu/uAH5RW94d8AyaT8XNe8dHUVlTVbOO2FsI8GPac53d6um4wafW0vz0CbUk0v7v/BPIfAXhjxJc/tN+L2XxtcRtaCGacmwiY3MRbIhOfugDjI5rtvh34s8T3+vfEyHcNRl0m5K6bb+Wq87CQuQATk+tdZ4Y8CyaN8UPEXjNtQWZNYhiiFuI8GPZ3z3qr4R+HdzoOq+Mb6PXHV/EU/nRvDHh7bjHGeCazv7qX91r53X6EvWbl/eX3W/zPO/hP438Qaz4ls01r4kpbalLKRdeH7/AEcW+z1WJ8gt9ea2/iv4juU8VTWOn/Fn+wHgRc2NrpK3TK3/AE0Y52g1ck+E/iLWNf0258XeNE1jT9LuFuLZF09IrhmXpvlByRVwfDPX9J8Z6vrfhPxcum22tSiW/gmsxM24DGUYniqk4u3z/wCB+vcpaX/r+vwOLg+KXinUf2c/E/iJb+GPXNHmkt0vbeIBZNpGH2sCASO1V/FPiT4seFPBnh74h3niqxvbO4Nsl3pQs1VSsmBuD9S3OT0Fdbb/AAZuYvhh4o8Gv4i8+XXLp7j7W8PKbj3Gea3PH3w2l8T/AAs07wUmqLbPZ/Zs3Bi3BvKx2z3xVqUbp+cfut739fcLTbp73/AMj4geNPE+peONH8AeDbm20u9v7P7bdahPH5nkRY6IvQt9a1NPPjTwH4f1vVvF/ii38S2FnbNNbuLQQTlgOjbflx9Kl8efDMa9caVrOka1PoniLSohFb30KBgy4xtdT1FTeFvBOvLa6lH438WS+IxqEBgeAQCGBFPUqo5z75rJ/A1HfX/gAmrxvtp/wTxVPit4ql8ML43i+I2kNfEecvhdbIFDHn7nmfe34/CvpPwlq6694a0/WUiaIXdusuxuqkjkV5npXwm8UaKsWj6N47Ft4cib93bvpsb3Ma5zsEp7duRXrlrEILaOEHIRQucAZx34q5uNvd+X9f8ABJd7o8j+MHiCaHxGum2XxT/4Rp0iBa0tdLW7mz/efP3R+FY/gXxxq/i74TeOrPWru3v7nSYbi3W9hiMYuE8s4Yr2NdVqPw21y08f6h4r8JeKV0t9V2/b4Z7QT7tvdCT8tJ4S+Ft1omkeMLK48QNfy+Iy7Gd4cGMspXJA69az09m13X4myklUi+zX3dTzS28Rax4Z/ZS8Hahol39luXvraBn8tXyjOQwwwIrrfiN4m8cL8YvCfhXw1rMNlBqelPLcedCroGB+/jGSR2GQK0dQ+D0918HNE8AjW0V9Mu4bg3Xk8SeWxONueM5rf1b4fyX3xS8P+NBqSomkWD2ht/LyZNxzuz2raUoud+l391v8yE0oab2/G/8AkebaVq3xdHxR1L4Xy+MLCYrareJrL2K+dHG3RVjB2k/WtLwB8SvEmjWnxA03xpdRaxdeEF8xbuKIRm4UqSAQOAeld3beA5IfjLd/ED+0VKT6eln9l8vkFf4t1UdC+F9va+K/G2qaneJfWXikKslr5e3y1C7SM96zTvDXflf330/Ab5ebyuvy1/E8eHxW8V/8ItH44i+I+kT37Ks58LJZDYYyfuCT73mbfwzXafE7x34ul8SfDOHwhqCaeniQSNNFcRBkI8vcN3Gfl5OARkitPSfhP4q0dYdG0rx4IPDkJHlwPpsb3KIDkIJT27dOldJ40+Hr+IPHHg3xHHqKW6eHJZHMJiz525NuAR0rROnzLtf8LP8A4BDvZ97P7+hx3hvxB498MfHG18BeKPEUHiCx1ewku7W4FqsMkDKeVwOMfnXJfCLw34pl/aC8emHx3dQCyv4JL0CwiP25CMhGz9wAcZFewa54Bk1L4xaJ4+GorGmmWMtqbXy8mTec7t3bFZS/DLWdN+K994z8O+KvsFpqskb6pYvbCTztnZWz8uRUwkk4vrZp/fp+A5fDJen/AATG+K3iO4XxdNp+n/Fo+H2gRN1jaaSt26MR/wAtWOdoNZeifEvxHrf7OHizxBNdW41vRXntReQRDZK0bDbIFYEcgjgiusHw08Q6T401jW/Cfi5dMtdcnE9/BNZrM4cDGY2J4+hqro3wfuNP+F/i7wa+v/aJPEF3PcC7eHmPzCvUZ5PFZ/8ALprrb8dP+D1KTXtIvomvu1/4ByXxK+IHjbRvAXwt1DQbsy6jrM0cd1FsQC6LRg7Tx8oyc8YrY+IPjPxv8Mvh1BL4h1jTdQ8R61qYtrSbyilrZK/Jz3YIAfrW9r3wpm1PSfAFiNYSM+E7iOZm8on7RtQLgc/L0rqPif4H0vx74dXStRklt5IZluLS6hx5lvMv3XGePw71rVlBttbcz+66/wCD/wAAilpCmpbqOv8Ai97f8DyDRPiRrHh/x14fsJPH9p470zWrsWl2sViIZbB34R128GPdwc8819E15z4Q8EeMLLXre/8AEnjSDU7W1J8q2t9Mjg8zIwPMbknHXjHNejVM2rIXUKKKKzGFFFFABRRRQAUUUUAFFFFABRRRQAUUUUAFFFFABRRRQAUUUUAFFFFABRRRQAUUUUAFFFFABRXO+IPGGkaSGj837ROP+WcXOPqe1cBrnjjWdQLJBILOE/wx/ex7mvLxecYbDaN3fZHqYTJ8TidUrLuz1PUdX03T03Xl7DD7Fufyryrxh8eNI0m8nsdL0m5vZ4m2l5D5cZ/r+lc3JI8jl5HZ3PVmOTXnXxMsPJ1CG/RflnXa/wDvD/638q8iln1SvV5EuVH2mR8L4GVdQxV5X+Sv8tfxN/XPjj43v2P2Wa106PsIYgW/Ns/yrjNU8X+J9TJ+3a/qEwPVTOQv5DivQv2afDOjeI9U1ka1p8N7FbwxeWsmcKWLZ/lXa+IZfgzol/c2F/4fWKaBijH7M+3Pselei6VScFOc9+59DPH5dluMlg8Ng3KUbX5Yp7pP16nzhJNNIcyTSMf9piaZ1969N8IaXpR8I6/4i0/RYtc1CK+8u3s5AWWGFmOH2jk8flUvi3wadWi8OTabpEekarqEMj31oCVjgRGGJTn7gxzzXP7CVr+n4/1/Vme7/bVCNZ0pLlSbV3bdR5npva3W1rnlrgfY7rj/AJZj/wBCFY9db4rtdLsby+tNHvXvbeKIKZ2XAdwRuK+2elclX67wD/yLZf43+SP5w8YKiqZ7Ca60476dWPSSRDlJHU+oYitbT/FfibTyPsXiDU4AOgS5cD8s1jUV9pOnCatJXPyyM5R+F2PSdA+N3xA0oqr6nHfxj+C6iDcfUYNeh+Hv2k0LJHr3h9kH8UtrLu/Hacfzr5zorzMRkeAr/FTSflp+R6FHOMZR+Go/nr+Z9u+Fvip4H8RBVs9bhhmb/ljcfu3/AFrtIpI5UDxurqehU5Br87q6zwZ8RPFvhOZW0vVZmhz81vMS8Z/A9Pwr53F8HqzeHn8n/n/wD3MLxQ72rw+a/wAj7norxLwF+0FoeqGO08SW7aXctgecvzRE/wAxXs1jeWt9bJdWdxFcQuMq8bBgR+FfI4zAYjBy5a0bfl959NhsbQxUealK5PRRRXGdQUUUUAFFFFABRRRQAUUUUAFFFFABRRRQAUUUUAFFFFABRRRQAUVl+LNbtfDfhy+1y9SR7eyhaWRYxliB6V5vH8ffC82kWus2+i+IZ9KlQPNex2JaK2z2c+3tTSb2HZnrlFc1qvjrwvpng6Pxbc6pF/ZMqK8MyfMZd3QKOpJ9K5jw/wDGfw3qOs22l6hp2s6FJeNts5NStTFHcHttb/Gmotu1tRdOboemUVyqeOtKf4lP4DENz/aKWYvDJtHl7CcYz60yw8faTeeNNd8KxwXQvNFt1nuHKjYysMjafWptpf5/Idn/AF5nW0V5h4J+NvhPxfqVhpukW+pSXV3JJGyeRkQbCRmQjgZxxXoet6hDpOj3ep3Cu0NrC0zhRkkKMnFOacFeQlq7LcuUV5t4C+M3hbxre2dnolvqMslxA08hMHywBc/K7dAxx0qrffG3RNNux/a3hvxLpum+YIzqdxYlbcEnAyeoFNwlfltqB6nRXm/xP17T7HxT4GWXWtZtf7SvXS3jsCvk3J2g4mz/AA4PGKm8UfFjRtF8Q3Oh22ka3rNzZY+3Np1qZVtsjI3n6Uraff8AgOz/AAv+a/Q9Cormtd8ceHtD8Hx+KdWuZLSwlVTGskZErluihOpb2rmvDfxk8Oaprlro+oadrGgXF622xOp2piS5PYK3TJ9DTUW20kLpzdD0qivPfFnxa8PeG/HMng+7s9TuNTFgL2JLaDzPOBbaEUDnd1P0FW/hz8TvDfja11J7L7VY3OlHF/aXsXly2/GcsPTg/lS5Xbm6f0htWO3orzXQvjFomtapbwWOh+IX0+6m8m21MWJNtK2ccMO2e9ekscKTgnA6ChppXYuthaK+YfC3j/xL4w/aB1S2uT4xstM0y+t4Laxs7dRDECDuN1nkBiMjHavR/AvjHSbK0+IWqHVde1OLQ9Tn+1R3gU+SVGTHDj+D0zTcbRUn2v8ALT/Mbi+Zx7NL77/5Hq9FePr+0J4N/s3TNWk0/XI9KvlXdfGzPkQM3RXb1+ld14x8Y2vh3SLTUY9M1PWFuyBBHp0BlZwV3A+wxRKEo7ryEtWdNRXEfD/4l6J4v1K70iOz1HStXtIhNNYahAYphGTgNjuM1zLfH7ws1tqctro+vXjaZeSW12lvabzGEODISDgL/hRysErnrtFcvp/j7wteeBF8bR6nGmimIyGd+NuOoI9c8YrnPDvxk0LWdZtLBdD8Q2kF64SzvLiwZYZyemD2/GjklfltqF/d5uh6XRXnXg7WLGb4u+LNLTWdauJ7WGKSW1uSv2W3Bx/qsc/XNchJ8SvDuj/EXU9fsbrxHqGiMPs+ozR2rS2UEqHG5X7Y74pJXt5q47b+R7pRXD+O/ih4Z8I6DpOuX0stxp2qTJHBPAAygN0Y+1Q2nxZ8KTeFr7xNM93a6Zaz+Qkk8BU3LdvLXq2e1HK7N/1/WoktvM76ivP/AAj8V9C17XotDuNO1bRL+4UtaRalbGL7Qo7oe/0qPxH8WtF0nxDc6La6PresTWRC3smn2hlS2JGcMfXFPld7AeiUVW0q+h1LTre/t1kWKdA6iRCrAH1B6VZpNWdgCiiikAUUUUAFFFFABRRRQAUUUUAFFFFABRRRQAUUUUAFFFFABRRRQAUUUUAFFFFABRRRQAUUUUAFFFFABRRRQAVyni/4j+B/COoJp/iTxJY6bdSJ5ixTMQxX16V1dfOHxX1i10T9pvT7y88N3niCP+xWX7La2yzvnP3tpojrOMe9/wAm/wBB/Zb7f5pHr/hb4n+AfFGqrpXh/wAT2OoXrKWEMTEsQOp6V2FecfDjxVpOvapcR2vw+1Pw3JBD5n2q901IFI9Awrzfxt8RfFGinUdZ034m+H9QWzZnGlpp7bHUHlfOH8WKuUdUgSbue8674k0PQ7yws9W1KC0n1CXyrRJDzK/oK1q8T8d+PdQuLL4Z6vp8VrGmu3kXnrNAshVWUEhSfun3FGu+KfiFqHx51fwL4b1KwtLGLTIp1luIN/kMw5IHViT2p+ze3W7X3JMSs9elk/vdj2yivnvwd4o+MXiXWvEXgldV0S01HQZikuq/Zy3nZ+6BH0H1ru/2ffG2s+M/C983iCKBdT0y+ksp3hGElKHG4DtmlyaX8r/IGmt+9j0miiioAKKK5Hxl4yt9JVrWxKz3nQ91T6+9YYjE08NBzqOyN8PhqmJmoU1dm7rmtafo1uZr2YKcfKg5ZvoK8w8TeNdS1UtDbMbS1P8ACp+Zh7mue1C9utQuWubyZpZW7sen0qvXxWYZ3WxN40/dj+L9T7XL8ko4a0qnvS/BegHk5PJooorxT2grG8Y2H9oaBPGq5kjHmJ9R/wDWzWzSHkYPSqhNwkpLoaUqjpTU47oxv2f9T8U6UdUbw74ZGqicL5sskpjRNgJC5xyeTXsPw/8AEU/j6z1Ky8SeEjYrEdjiVCySZ7DcAc14PofjPXvhv4hvbbTSktlM/mG2m+4c9CPQ44rotd+P3iC8smt9O022sZHUqZSxZh7ivvcPjKfsotybVtrBnWR4vMcRKrQox9/lanzNNWtur/LRHJXOiapa/EzVNB8JXFzD5dwyCSKUoEj6ksw6AZ7+ldjqC6efCF35niWeLSlnFre6oFM1xqE+M+WncRqPzryeDWdUtxe+TfTRm+BF0VbmUE5IJ69a1vDnix9M0S40G+0231PS55BMYZSVKSAY3KR0OK5adRKPKfS4zLsTUUJXu48u1ru27u9L9k9FvvayeOPDC6Dp8N9Z3y3+malbeZazhdpIDAFWXsRXB12/jPxRc+IrRYWtYLKysbfy7W2hHyxruGT7k964iv17gTl/s+fLtzv8kfzh4rqus5h9Y+L2a/8ASpWvbS9rXtpcKKKK+1PzEKKKKACiiigArqPA/jzxN4PuhLpGoSCHPz28h3RsPp2/CuXorOrShWi4VFdPuXTqzpSUoOzPsP4U/GLRPGCx2N8U07V8cxO3ySH/AGT/AEr1CvzuikeKRZI3ZHU5VlOCDXuvwd+OVzpph0XxdI9xacLHeHl4/wDe9R718Nm/C7herhNV/L/l/kfX5ZxCp2p4nR9/8z6coqGwu7a+tI7uznSeCVQySIchhU1fFtNOzPq001dBRRRSGFFFFABRRRQAUUUUAFFFFABRRRQAUUUUAFFFFAHFfHT/AJJH4l/68JP5V5B4C+IE1h8CNL8MnwLrdzqV1pnk2iW9pvt7gMCA5kHA9819Da/pNjrujXWkalEZbO6jMcyBiNynqMim+HNHsPD+h2ei6XCYbKziEUKFi21R0GTVRtyyi+tvwv8A5lc1uVrdX/Q8C1P4aeLNN+DXgqOGz/tDUvD16L660wOMSKeSg7Er2qx8QtZ1D4v2uk+FtA8I63p8kF9FcXd9f2phS0CHJCk/eJ6cV9C0VXtPe5mut/np/kT0S8rfn/mzwPxv/a3gX4+2XjWbQtT1bRrnSVsHlsYTK8cg7lRzzUXw0/tjUvjT8QdbvNA1DTIL3TIhbrcREFhtOOemfbtX0DRUN3jZ9mvvKUrbeX4W/wAjxz9kbRG0j4WFrrTHsr6fULl5fNiKSMPMIUnPPTGK9G+IUck3gXXIoY2kkexmVVUZLHYeAK3aKKz9rfzFB8jv53PGPgVpWraD+zZbDRtKFv4gNlLIkU0Wx2nycbgec9OteXeK21bXvhJqlteD4hX/AIo8gfbrWaEraq+4ZwMYK+mK+uKKqpPnnKXf8Ag+RK3RngfxI03UrjUPgu0VhdS/ZbrNyViY+UPKQZf+7+NUPizFYaf411XVdL03x3oHiGb5YbvSrczW1+4HyllHAyeMmvouiiU7v5t/fb/IIuyiuyS+5t/qeB/EDQPH2v8Aw88B+JtR0sX2u6DeR3+o6WmAbgAYIA6bsc4qv8QNWv8A4yNofhvw94U1rTha6lDd3uo6jamAWaxnJCE8sx6cV9CUU/ae9e3W69f8tCWvdt5W+Wv+Z4vBpl5/w2FJqTWM5s18KeWtyYj5fmecvAbpuxniq3hHTby3/aN+KN7No9zNY3Ol2gjHlEJdERncik8Enp+Ne40UlPRLya+93Kbvf5fhb/I+WdKOq6H4g06w+GNj430u7a9Q3eianbF9PjiLfvMSHhQBnG2vqaiiiU7pIT1dzxr4K2F/a/HH4tXVzZ3ENvc3diYJZIyqygRvnaTwce1cp4W0nVI/Cfxyjk027V7zVLxrZTCwMwKcFOPmB9q+kKKmT5lb+6o/dbX8C1O0m/NM+eNZ0e/b9iGHSl0u4N+NEjH2YQHzQ+R/DjOateNr7xXpmj/D+3Ya9aeFf7NRdXl0mItdJKIlCKQBuAz1xXvtFaTq80pStu7kR0SXZNfefOvw0sLs/tGnVILXxK+lyeG2SK61hDvc+Z0zjj2B5ra/Zv0q8s/C/j1L7Tp7eS4169ZBNCVMiFRgjI5Fe4UVDleLj3VvxuVza380/uVj5b8KeBvEmu/stnR7Oxni1K21mW8WynUxmdUmLbMHsRXqHhL4ovqt3pmhQeAfEcN8pSK7E1p5cNoAMFt54YD2r1SirlU5pNtb6/oS9rev46niXhXRdSuPjp8Sf9HuLeG902KKC5aMhGYjHDdDivNfDGl614T8MSeA/EUvj2K53SxLbaZZpLa3SMTyHxxnPevreioUrLl6Wt+f+Y76t+d/wsfN/wAXPBUll8OPh94dsdO1K8trfVoGlimTzJI0JyQ+3jArsP2kvButa54X0Wfw1DMx0a9S4a1tcB2Rf7gPGR1Ar2Cim6jfre/5f5CjZW9Lfn/mfOvhfT4fG3jjQ7i4uviBePpFx9oE2p2iwRW7gdCcAtnpxUPxRjtNN8ZatqeiaZ478P8AiOdsQ3Gm25mtb9gPlZlHyjPTmvpCihz2t/Vxp7mD8PZten8GaXN4miWLVmgU3KgYw3uOxreoopSd22TFWVgoooqRhRRRQAUUUUAFFFFABRRRQAUUUUAFFFFABRRRQAUUUUAFFFFABRRRQAUUUUAFFFFABRRRQAUUUUAFFFFABXCXXgW7m+NNt49F/ALaHTmszbbDvJJ+9npiu7rmdE8aaXq3jbV/CdtHOL7SkR52ZfkIbpg0R+JNb6/lZ/gwfwu+2n5m3rNjHqmk3enSu8aXMLRMyHBAYYyK8Zh+EHjSDwLfeB4fFmkJoskTx27/ANnf6Rhuzt/Uc16d4s8TS6LqelabaaPd6nc6hNtIhHywoOrs3QCujHShbN9/0Hdq33nkuofCjULrw/4A01dWtVfwtNHJO5jbE4UYwvp+NbuneBLu1+NeqePmv4Gtr2witVtgh3qU7k9MV3tc54Z8TTa5r2r2Mej3dvZafIIo72UbUuHx8wUHnAPetOeTk311f36Mm1k/kvud1+JieBPAd54d+IXi3xNNqEE8OuzrLFCiENEAMYJPB/Cl+DngS78C2utw3d/BeHUdSlvEMSFdiuc7TnvXe0VHM/wt8ipScr36u4UUVwXxF8WG236Tpsn70jE0gP3fYe9cmLxdPC0nUn/w504TCVMVVVOH/DEfj3xl5Rk0zSZPn+7LMO3sP8a84ZmZizEknqT3pCSTk8mivz7G42pi6nPN+i7H6DgsFTwlPkgvV9wooorkOsKKKKACiiigDi/idYb7eDUUXlD5b/Q9P61wNezazZrf6XcWjDPmIQPr2rxuVGjkaNxhlJUj3r3ctq81PlfQ+vyPEe0oOm94/kNooor0T2xX/wCPO6/65j/0IVjVsv8A8ed1/wBcx/6EKxq/YuAf+RbL/E/yR/LPjL/yUEf+vcfzkFFFFfcH5OFFFFABRRRQAUUUUAFFFFAHpXwa+KepeCdQjs7uR7nRZGxLCTkxf7S/4V9e6JqljrOmQ6lptwlxbTKGR0Oa/PivRvgr8S77wRq6W1zI8ujTuBNETny/9pa+Vz7II4pOvQVp9V3/AOCfR5NnTw7VGs/c/L/gH2bRVfTb211GwhvrOZZreZA8bqeCDVivzhpp2Z90mmroKKKKQwooooAZPLHBC800ixxopZnY4CgdSTWN/wAJj4T/AOhk0n/wLT/GqXxbuPsvw21+bOD9ikA/EYr5A+GHg+PxnrcunS6rb6YkcJkM02ME+nJr3sqyiljKFStVm4qPlc8jM8yqYSpTp048zl52PtC28VeGbmdILfX9Mllc4REuUJY+gGaLrxT4btLl7a617TYZozteN7lFZT6EE14t4N+AUmla/p+tReJre6jtplkwkXDYPTOaXxz8A9T8Q+LtT1uLXLWFLyYyLG0ZJUYAx+lH1HLPbcv1h8tt7db7CWKx/snL2K5r7X6dz2T/AITHwn/0Mmk/+Baf41o6ZqenapA0+m31teRKdrPDIHAPpkV8V/FXwEfAWoW1hcarBe3EyGRljQjYvbP1r2f4LaPrmnfAXVp7JWS8vvMmtQv3tuMce/BroxuSYajhY4ilVupNJXVjHC5riKmK+r1admld2dz1248W+GLe/wDsM2vafHc5wY2nXIPofStpGV1DKwZSMgg5BFeT+EZvh0PheqXx0xSICL1Ljb5/nY+bcD827NWfh5r8vhz4X2s2qrcSyyzyJplswJmmjLfu1A69P0rzK2ASUuS907a9d9vu/wCCehSxbk4uVrNX9PX+tz1CisTwhHrwsHuvEFwjXVw/mC3jUBbdeyA9z6mtuvPnHkk43udkJcyvYKKKKgoKKKKACiiigAooooAKKKKACiiigAooooAKKKKACiiigAooooAKKKKACiiigAooooAKKKKACiiigAooooAKKKKACiiigAooooAKKKKACiiigAooooAKKKKACiiigAooooAKKKKACiiigAooooAKKKKACiiigAqj4gZk0K/ZWKsLdyCDyDtNXqhvbdLuzmtZCQkqFGI64IxUzTcWkVF2aZ8seD/Dmt698Bb/AMXXHjXX4dR06a6lshFdMETY2cMP4vxqTXbXxQPgfpfxZk8ba03iFVhlKiYrblC+0p5Y46d6938P/DrRdF+Ht14Jtbi7bT7nzd7u4Mg8w84OMVFefDTQ7r4XQ/D2S4vBpkMaxrIHHm4VsjnGP0rZzs3y/wB2343/AEJj0v53/T9ThfiL4j13XvEngnwVb6vNodtrtp9pvbyA7ZHwoPlo3bNVby11H4T/ABL8L6ZoviLVNU0nXJ2guNPv7gzuh/56Kx5Fel+LPhz4b8TeH7DSNThmJ09VFndRSFJ4SowGVh0PFUfBPwq8P+GtaGuS3mqa5qyqUivNUuTNJEvovYU1KKfzfzXT/L8SdeSz3t9z7/16bHAaVZ33xU+K3iuz1vxDq2nad4fnWCzsLG5MBJ6+axHJrL+Fb3fhr4tfE+WXUpNam06xR0lc5dwoJVWI6kd69R8XfCfQNe8SHxFb3+raHqkihLi40y6MLTqOz461N4E+Fvhvwbr2q6vpTXbyapEsdzHPJ5itjqeeST3zURdo220a+fcubTfldP5dj5/0LU9Y8WeEX8Ytc/EGXxVKXls5bGL/AEGIg/LGF3YK9iSK6X4z674zvfAvw5uPOudF1+91KKKdSSuH6ZYDqO+K9Hn+Cvh0X8kmnaz4h0nT5pDJNptlftHbSEnJ+Xt+Fb3i/wCHmi+Jo9Bju5ruJNDuUubURydWXoGJySK0U480dLK6+Vtwb1b8n+Ox5V8VrjX/AIa+EtH0G28Ra1qF34h1MLe6iAHnRSPmWIZABPQVB4Ql1zw78RdEi8KWXjmbRL52j1aLXELIhIyJVYsSDntXuHjXwponjDRjpWuWvnw7g8bKxV4nHRlYcgisHwb8NLDw7rC6pJ4g8RaxcRKVg/tC/aVYVPUBen51NOdnd/0rWsKWsbL+nfc8d1rxFceNvid4p0zXG8Z/2bo1wLaztdAUqFIH+skIYEn26V6Z+zzqXiy60LUdP8UW+p4sropY3N/Hsmmg/h3DJ5FaXi/4V6Hr2tya5aajq+gapMAtxdaVdGBpwOz9j9a29F0vS/AvhZ4IJ7qWCLMjSXM7SySOe5J7mp9pGFL3tLLX/MqUXUmlHv8A0iLx/wCIxoth5Fuw+2TghP8AYH96vH3ZpHLuxZmOST3NXNb1KfVdSlvbhiWc8D+6OwqlX5xmePljK3N9lbH6HlmAjg6PL9p7hRRRXnHohRRRQAUUUUAFFFFABXl3j+w+x668qriO4G8fXvXqNcz8RNP+16IbhFzJbnd/wHvXZgavs6y7PQ9PKcR7HEq+z0PM6KKK+iPtxX/487r/AK5j/wBCFY1bL/8AHndf9cx/6EKxq/YuAf8AkWy/xP8AJH8s+Mv/ACUEf+vcfzkFFFFfcH5OFFFFABRRRQAUUUUAFFFFABRRRQB7h+zZ8S20e/j8K6zOTYXD4tpHb/Uue30NfUY5GR0r87UZkcOjFWU5BHY19efs7fEFfFnhwaVqEudWsFCuSeZU7N/Q18HxRlHK/rdJafa/z/zPseHsz5v9mqP0/wAj1aiiiviT60KKKKAOa+J+iX/iPwNqWi6a0SXV1GEQysQvUZyR7V85/wDDO/jlVJS70nPtcMP/AGWvob4rWviq78H3Mfg+8FtqQ5HA3OvdVJ6H3r5k0Px78UfBJudOZL0l5Czpe2zSFXPUgn/GvreH3jPYTWFqRTvs9/8Ahj57OlhvaQ+sQk13WyK/hTxJ4t+GPjtdNu7iULFMsd1avIWjdSeo/oa+xWvrddM/tFnC2/k+duPHy4z/ACr5D8GeDPGXxH8ajVtUt7iOF5hJdXc8RRcA9FB617f+0ZrF3o/w+Gi6RbXUtxfAW48mJnKRgc5wOOOK1z2hTxWJoUYte1ekrbf1v8jHJqkqNOtUd/ZLWN9zwDVZrz4n/F/bHudby6EceOdkKnr+XP419l6TY2+maXbafaoEgt4ljRR2AGK8E/ZP8GXFtJfeKNStJYJP+Pe2WWMqw7s2D+Ar6FbODtxntmuLiTFQdWOFpfBTVvmdORUJuM8VV+Kb/A5Dxlb+EdFT+2NQ0WznvWbbAiwBpZpD0UDua5y11PTdF1pNX8XPJdeIZo82umWUDTNZRegVeh9TXU6J4bun1+XxB4imiu74MVs4kz5Vsn+yD/Ee5rk7G/h8F/EjX7vxHbXCwaoUktL9YWkQKBzGSASvrXFh+WUZU03JpdHvt7q/N97W2O+vdWnZJX/pv9PvZ3fhfxRoviSOU6Xcs0sJ2zQSxmOWI+jK3IrarzHwpIfEXxWuPE+kWc9vpEVl9nkuJIjH9qkzngHkgetenVw4ujGjNKPVJ2e68jow9R1E762e/f8ArYwvGHizRPCtrHNq1wytK22GGJC8sp9FUdaqeEfHWi+JZri3tY7+zubdd8sF9bNC6r/e54x+Ncn8TbW/0j4iaL40bS7jVNLtYminjgTe8BP8YXvWrD4ij8eaVrGnaLpep2Ye0ZEvrm2MKs5H3RnmupYSn9XjNJu+7vpHXa39X6GLry9u4N27K2+m9/w/MLv4ueEbe7kjX+07i2ifZLfQWbPbRnvl/wD61bPiXxz4f0Hw7beILq4efTrl1WOW3UODu6HqOK828M+Kk8N+AB4L1TwnqzaxDC9uII7MvHcMcgPv6YOe9Z3ijwzq+j/BTQ9KvbeWW6/tOOV4I1L+UpbO3jsK7v7Nw/tYxd0uZLde8u67flqcf12t7OUt3yt2t8LWyZ6TpfxS8K3+vwaKrX1vNc/8e0txbNHFP/uMetWfEnxC0PQ9XfSnt9Uv7uJQ06WFo03kg9C+Olcp8abOWS58ENbWkjmLUotxjiJ2Lx1wOBWb8SG03T/F99qdnL4q0HWHRVFzZ2hmt7wgcZUZB9OaypYLDVXCST1T0vfVO3RXt6Jmk8TXhzptacuu2j+f5s9PuvFmhWnhhPEl3efZ9OdAyvKhVjnoNpGc+1YmhfFDwzquqw6ay6jp09x/x7fb7UwrP/uE8GuO8VWPjDXfAHhfXtR0k3V9pt0Lm8sFUK00Y6Nt6bsDOKj8b6x/wspdJ0Pw3oWpxTw3kc891dWphW0VTkjJ6k9OKKWXUXpLXVptNWjba+mv4X2WoqmNqJJx00TSafvPt5fj9x3viP4ieHtB8QtoV/8AbTe+QJlSGDzPMB/hUA5J/Cs23+MHg+4s5JYTqUl1GxVrBbNjcjHU7B2/GsxLKb/hoiOeS2keOPSFUTGM7d3+90zS+CLFovjn4wuGsmSN4IdkpiIVuOcHGDUxwuFVO8k2+RS387W2LlXr8+jVubl28r33Oq0zx74d1Lwhd+KLKaaWys1Y3CeXiWMr1Uqe/wCNYY+MvgzZZTu2pR2l2Bi6a0Pkxsf4Wfpkd8Zri/D9ldR+DfinD9juE8y/uDCnlMN4wMbRjn8KteJ9Olb9l2xtUsJDOLOA+UISXDd/lxnNbrAYVVOWV2nKKWuykr9tbGf1rESjpa6Unt/K7d+p21t8VfCNxrltpQmvY/tb7La6ktmW3mb0Vz1/LFa3i/xponheW3tr5rm4vbnJhs7SEyzSAdSFHavPPjHYzP8AD3whHbWUryRXVqdscRJT5RnoOKh+JGn63ovxXXxZ9q1O20u4sBb/AGuxtFuXt2BzgoQeD6isqeBw1RwabV+bS+7ja3Trft6Dli68FK6vpF7bczafXpb/ADPSfDHjTQ/EWm3l7p8k4ayB+1W00RjmhIBOGU9OlcyPjV4NbTItSVNWe2ZisrrZllt8HH7wg4GevUnFZXw+0xby88S+Ko7zXLp7qxNu0l7ZLbrcYXhlUAHIxjkd6rfDjT5E/ZtvraaxkWd4bwmJ4SHY72xwRknpQ8Hhabk5JuzirXta6d+nS3ZeZUa9efJGLSvza2vta3Xz7mt8ZviLceHfDGlal4cMk32+aNkuUt/MiMRIyMnoxHQV3fhTXYvEOlf2hDYajYr5hj8q+tzDJkY52ntz1rxXxDpmpz/s1eGBDYXU0tm9tNNCsZ8xUV8k7evFe0+EdetPEmjrqVjDdwwligFzCYnJAGTtPOOajG4elSwyUI3cZyTfpa1/Xp8x4atUqVlKTsnCLt563/r0KPjHxvoXhO/06z1h5421AuIXSPcoKgE55z3GMA5rEtvi94PllubeZtStLyHGLSezZZps9Nick/pWf8VLSS5+Knw+cWsk0Md1O0jCMsqfKuCT0HPrTNdsWf8AaN0S7FmzRLpMm6YREqG3HGWxjNFDC4aVKDmndxk9/wCVvTbqkVXr14zlyWsnFbd7efS51vgnxxoXi43UemPcxXNocXFtdRGOWP3K1lat8VvCun6jPZoupX4tm23M9laNLDAe+5h0rA0XT7l/jp4yEcMsEdzpUSJN5ZCFiOoPQmsvwF4iHgDw1ceE/EPhvVW1GOaUxtbWhlS93Hhtw4BPvVrA0HJygnLSLUb6+8tdba29OupH1qqlyyaVpNOVtNNtPP1O68beI9KuPhtP4gsdeu7awYIy3unKGlA3gYAb8jmn6v480HwzZ6GmrXF4w1KIeTMYgS2FBy+DwTntnmvNbrw3rOkfs869De2UsVzf3xvIrFFLNAjyJhMDuAK1/F9lNP4h+GAazllSIDzf3RIT92v3uOPxqoYLD35Oa8eafbpFPf1+RDxNbl57WfKu/wDNbb+mdr4U+Ivh3xHrcui2v261v41LiG8tzEzr/eUHqKgv/id4dtdVmsVt9Xu1t5PLnubWxaSCJvRnFYfi61m/4X14YuorWUxizlEkqRnb9Celch4huF0XWdRn8JSeLNH1ia4Lf2a9kZrW6fP3v7qg+uaVHA4erKLSfvRva+zu1q7Xtp29S6uJrU1JNrR2vbpa/ffpue/QSJNCk0ZJR1DKSCOCMjg1zHi3x7oPhvUItNuRe3uoSruW0sbczS7fUgdBW/osl5Lo9nLqESxXjwI06L0Vyo3D868q1G4m8EfGDU/EWsaXe3el6nbokN5bQGYwsOqELyM1wYPDwq1ZRlrZOyT3fa/4nTiK0oUlOOl7a22T62LPhTxxN4g+M01hY39wdJXTy5tpYyhjkHXcp5Brf1j4o+F9N1Gez26leC2bbdT2lo0sNuf9thwK4nwpLca18ddR1SHR73Tba50tlikngKF+OGPofbrWBoker+ErfU/D2tan4h095rmRkSz0pLmO6Vz1D7Sfzr154GhUmlazUY+7fXW99k729PU8+OLqwUne6cnr0Ssrbtb+p9CaVf2eqafBqGn3CXFrOgeORDwwrnPiPps9xp41AeL9Q8OW1mjNM9sVww98g0vwo0RdA8FWllG17sYtKEu1CyR7jnaQOB/9eofiP4h/sZILe+8LXesaPcgrdyQxiURj3TqRXjwp8uL5aLvZu223z0uejz82H5qqtpra/wCmpxnwObxPrmsXWuT+LL+/0CNmjtYrmRWkmP8AeYL90V65qd5Dp+n3F9cbvKgjMj7Rk4AycV458PbOG++Kn9s+D9EvdG8PLbFLrzYDDHM/bah6flXqnjRWfwlqqorMxtJAAoySdprpzVKWJj0TS0sk15O3Uwy3Sm1vrvdtP0v06GF4Y+JvhfxFqFrY6ZLdPPcRNKQ0WBEo/vnOAar3fxY8J2948WdRltY5PKlv4rRmtY2zjBkrL+EHh/Z8FksrW2+xX15by7mdCr72yATnmvPdFXUtJ8LP4O1q/wDE1rP80LWFtpCSxzAnqsm3v6k11xwGEnWqRjf3Xa19Xvd6J7f8OzB4vEKlCUre9re221lq1ue0+LPHvh3wzDp0+pTym31BsQTRJuT6nnp+dUtK+J3hm+1uLSZF1KwmuDi2e9tGhjnP+wx6/pXm/wAT9PPh3Svh9ZR291qP2W6BWGYDzX77SOma0/Husf8ACwrzRtB8P6FqaXNtexzXFxc2jQraqp5G49fwpU8toOEHZtPmvK6SST0dgqY2tGUldJpRdrXu2tj0bxb4zsPDdzHbXGm6xfTOm8LYWTTYX1OOlL4e8b+Hdb0K61i1u2it7PP2pZ0KPAQMkMvY1wvjbWdYtfHsmn61fa9pmhpbp9il0q23meT+LcwUkfSsv4dWpZvH41HS9ZvrS4lH7meHbPcKQOeABn6VjHL6X1bnlvZO6e92lba19e+nU3eLn9YUFte23le+/wCh6B4f+I+h61qkNhb2WswmfP2ea4sHSKb3VvSuxdgqMx6AZNeE+DNQ1Kx8V6XpfhC98R3mmmXbeWOrWZC2kfqspHb0Fe53P/HvJ/uH+VcuZYaGHmuRaNdd/norfj5GmCrzrJ8+67bf1+JwEXxg8Kz2sk1na6zeNC7JNFb2RkeIA43Ng4A/Gum0nxZomreGX8RaddNc2KKWfy0JdSOqleufavHPgr4ysPC/hvVE1LRdRaOXUJmjubW1MwmOfunbyCPfir/he08Y6H8OPFOvaTpUtpe6pqDXVpZlAXhhOATs9cDpXoYrLKMJSjFctmkm2rO+/Tp+HU5qONqSab13uktUlfX57efQ7fT/AIpeHbnVbbTrq01nS3un2W8t/YtDHK3oGNWvFHxI8MeG9bm0jVpriG4ithcZEeVYE4CrzksfTFeOeNbhtX0TSXsNQ8W6tOmoQNcC8tCsUTbhnHyAj8Diu6udJS9/aQgu7uxeaG30gNHI8ZKB+R16Zpzy7DQalJNK0m1frG1t11v2Ihja0rqNn8Nn6uz2b2PTtF1CHVtKtdSt0lSG5jEiLKu1wCO47GuX0vVIH+LGraSNZ1SWaKzjkNi6L9miBA+ZT1ye9dmAAMAYFeT6SjS/tG+J41cozaPCoYfwkqvNeXhIRm6vZRb/ABR6FduMYXfVG/rfxT8L6Zqc9gi6lqL2p23UlhaNNHAf9thwK07/AMdeHbbwU/i+O6a80pAMvbrubJOMYOMHJ6GvN/h/r3/Ct9IvvDPiTw9qj3gupZIp7a0MyXodiR8w6enNVbXwX4if4KeKYjp7291qt017bab/ABRJuyFx2YjtXozy/DRa5naN4q91aSb1a7W38tnqccMXWk/PXS2sbLS/ft5300PVPE3jTR/D/hS28S363RsbnytgjjBf94MrkZHr61X8WfELw34X1mHStZmmglmtTdK+zKbQSMZzncSOBivHviJ4nl8R/CDTNF0/w/rQubN7WO8MloyrEyADA4+bJHbtXaeLtJXUP2g/C0tzYvcW0Glu+5oyY1cM+MnpnnNEctpU7e2T/wCXnXpFJr7yfr1SSfJ2h98pNP8AD7j0nw5q9rr2i22rWaTpb3Kb0EybHx7jtWhSKAowoAHoKWvCm05PlVketFNJX3CiiipGFFFFABRRRQAUUUUAFFFFABRRRQAUUUUAFFFFABRRRQAV5j8Vta8+8XSYH/dxfNLju3pXoWt3yadpVxeOcCNCR7ntXg13PJc3MlxIxZ5GLEmvnOIcY6dJUY7y39D6Ph7BqpVdaW0dvUjooor4w+zHQxyTSrFEjPI5wqqOSa6mHwB4gkhEm22QkZ2NL8w/SubsLu4sbuO6tX2SxnKtjOK9B8Iar4l8Q6xDdPKIbGAYl2rhXPp9a9XLMPhq8vZ1FJyb6bW7nl5lXxNGPPTcVFb3/I4K902+s9Q+wXFu63GQAmM7s9Metb8HgDxBLCshS2jJGdryfMPyFdy7WN/4/iVdkktlasWI5wxIAH4DP51zfjLxRqtj4x8i3nZLe3KAxjo+QCc/nXa8twtCPPWbacuVWOGGZYvEyjTopKXLzO/6HG6hpV/Y6gLC5t3W4JAVeu7PTHrV+XwtqUYkUSWkk8S7nt0mzIo78V3fxKYWtnpusxqv2i2uFK57gjpXPaNfafd69PqGm2d0L6ZGLGVx5MOR8zE9cVjUy6jRryoyd3fT0tftq/uNaWY161BVoq2jv6p+uiOLSOSRHdI2ZUGWIGQo96bW7rd5HBZf2Zpkci2ZYGa5ZCDcv65/u+grCrx6sFCXKnf/AD8j2KNSVSPM1b+uoVHcRLNA8LgFXUqRUlFZpmydjxbU7VrHUJ7RxgxuVH07fpVauw+Jth5V9DqCL8so2P8A7w6Vx9fUYer7WmpH6Bg6/t6Eanf8xX/487r/AK5j/wBCFY1bL/8AHndf9cx/6EKxq/aOAf8AkWy/xP8AJH8xeMv/ACUEf+vcfzkFFFFfcH5OFFFFABRRRQAUUUUAFFFFABRRRQAV0nw18Tz+EfGNjrMLHy43CzqP4oz94f1/CuborOrSjVg6c1o9C6dSVOanHdH6F6deQahYQXtq4eGeMSIw7girFeK/speKm1TwpP4fupd1xprfu8nkxHp+XSvaq/HcfhJYPEToy6P8Oh+o4LErFUI1V1CiiiuM6gqOWGGX/WQxv/vKDUlFACKoUbVAA9BS0UUAFFFFABSOquu11Vh6EZpaKAEUBQFUAAdAKWiigAooooAKKKKACiiigAooooAKKKKACiiigAooooAKKKKACiiigAooooAKKKKACiiigAooooAKKKKACiiigAooooAKKKKACiiigDF8Q+F9I16+0681KGR5tOm863KyFQre4HWtqiirlUlKKi3otiVGKbklqwoooqCgpHUMhVuhGDS0UAY/hPw1pPhfT5LDSIpI4JJmmYPIXO5uvJrYooq5zlUk5Sd2yYxUVaK0CiiioKCue8L+DNB8N6hfahplvL9rvmzPNNM0jsOwBY8DnpXQ0Vcak4xcYuye/mTKEZNNrYKKKKgoKKKKACiiigAooooAKKKKACiiigAooooAKKKKACiiigAooooAKKKKACiiigDg/i9qPl2NvpqNzKd7j2HSvMq6D4g3327xPcsGykR8tfTArn6/Os2xHt8VOXRaL5H6LlOH9hhYR6vV/MKKKK849Eu6Db2t3rFtb3kwht3f945YKAPqelewR3fh+DTRYWesWNrGF2qY7hMj9eteJUV6uBzP6nBxUE79TzMflv1yUW5tJdP1O/abRvCviOzvLHUPtsVwHW6YSiQqMjB49/5Vu6hpHhnWtTi1xtRj+TazhZVCvjpuzyK8jozWlPNoxThKknG90uzMqmUyk1ONVqVrN90dt8TfENrqUkOm2MokghbdJIvILeg9cVnWerabaz2WnWyONO81GvZXHzznvn0Uelc1RXJPMKs60qztdtfh09O51UsvpU6Koq9l+ff17HoJnmW81GXV9Qsp9GeJ/KjWRWDZ+6EUcgivPR0paKyxOJde2m3zf3mmGwqoX13t0tt+vcKKKK5jqMjxdYf2joVxCq5kUb0+o5rySvcTyMV5H4ssP7P124hAwjN5ifQ/5NevllXem/U+lyDEfFRfqv1Mt/8Ajzuv+uY/9CFY1bL/APHndf8AXMf+hCsav3ngH/kWy/xP8kfz94y/8lBH/r3H85BRRRX3B+ThRRRQAUUUUAFFFFABRRRQAUUUUAFFFFAHc/A3xK/hn4i6fcliLe5cW84zwQ3Q/nivtpSGUMOhr87opHilSWM4dGDKfQjkV94/DjWE17wRpOqIc+dbLu+oGDXwfGGFSlTxC66P9D7HhfENxnRfTVfqdBRRRXxJ9aVdXvF0/Tbi9ZN4hQvtzjOO1cL/AMLNX/oDN/4Ef/Y103j+Ty/CV83qgH5kCvKvC9/pen3by6pp5vYymFQAHB9ea+czTH1qOKjShU5U1dtq/fyPo8pwFGvh51akOZp6K9v1O50r4hLfajBZ/wBlGPzXC7vPzj8NtXdc8eaTp00lvDFPdTxnawA2KD6ZP+FReFr7wfqd2i2enw214vzIjxgNn2PQ0eLPCektBqWsMJjcGNpAu/ChgOuK1dTG/VXUp1Iy3d7dLfmZungViVCpSlFdu7v+XzJfCvjRdd1P7ENPMHyFt3m7untgVq6xrUltfx6bYWZvL2Rd2zftVF9WNed/Cn/kZ/8Atk1d3q1hqFrry61psK3W6Py54C20keqk960wOKr18JGpJ6t6tLW3p/wBY/CYehi3TirK2ib0v5sls9auo9Tj03V7EWs0w/cyRyb45D6dMg1sXFxBboJLiaOJSQAzsFGT25rlb9ru6vrfVtXtxp1jZEuiM4aSRz24q/ptlcaneJq2qoVVebW2PSMf3m/2v5V2Ua1R3hu79dNO7/G3f8ThrUKdlN6K2ttdey/Xt+Bv0UUV3HnhRSSOsaM7sFVRkk9hUVld217ALi0mSaIkgMpyKV1e3UfK7XtoTUVU/tKz/tT+zfNzc7N5QAnA9zVuiMlLZjlGUbXQUVHczw20Dz3EixxIMszdAKLeaK4gSeCRZI3GVYdCKOZXt1Fyu17aElFFFMQUUUUAFFFMkmijZVkkRGY4UMwBP0ouCVx9FFFABRQeBVTS9StNTheazk8yNHKFsEDI9PWlzK/LfUpRk05W0RbooJABJ4A61XsL21voTNZzpPGGKlkORkdRRzK9uouV2vbQsUUVWm1CyhvorGW5jS5mGY4yeWHt+VDko7sIxctkWaKKKYgooqvfXtrYxrJdzpCjMFBY4yT0FJtJXY4xcnZIsUUA5AI5BopiCiiigAooooAKKKKACiiigAooooAKKKKACiiigAooooAKKKKACimRTRS58qRH2nB2sDg1DZahZXsk0drcxzNA22UKfun0NTzxulfcrklZu2xZoooqiQooooAKKKKACiiigAooooAKKKKACiiigAooooAKKKKACiiigAooooAKKKKACob6XyLKeb/nnGzfkKmrJ8YTeR4Yv5OhERH58VnWnyU5S7JmlGHPUjHu0eH3MhluJJT1di360yiivy1u7ufqSVlYKKKKACiiigAooooAKKKKACiiigAooooAK474m6f5tlDqCL80J2v/ALp/+v8Azrsaranape2E9rJ92RCv0961w9X2VRSOrB13h60anb8jxd/+PO6/65j/ANCFY1bl5C9vHfQSDDxrtYe4YVh1/RfADvlkv8T/ACR+M+MjTz+LX/PuP5yCiiivuD8nCiiigAooooAKKKKACiiigAooooAKKKKACvrL9k7UjdfDqSzZyzWlyy89lPIFfJtfQn7HN+Vutc0zswSb+lfP8T0vaZfJ9mn/AF957XD9XkxsV3uj6Pooor8tP0QzPE39lNpMsesyqlo2N2WK5I5wMc9q5XStJ8B6pA8kHyBSQRJOVYe+Celdb4g0i01rT2s7oHGco46ofUV59dfDfUlkP2e8t5EzwWyDj3rw8whW9spRoRnG3zPcy2dH2TjKtKEr/I5u6WGy8SldLmMkUc48pwc559e9ev8AiVmbwreM/wB42xJ+uK53wv4Cj0+7S81GdbiRDlI0Hyg+pz1rrdZtWvtKubNGVGmjKBj0Gazy/A1qOFqqas5Xsu2hpmeOo1q1JQd1Hd/ceXfCn/kZ/wDtk1eq393b2Nq9zcyBI0HJ9fYVyPg3wbd6Hq/22a8glXYV2oDnn611l5Y2t48T3MQkMTbkBJwD646GurKqFahg1CStLXf1MM3xFGvi+eLvGy2OY1G4m+z/ANv6pAWVGAsbM9AT0ZverVxN4ptLI6lJLYzqq73tVjIwvfDZ5NbGu6bFqunPaSMUzgo46qw6GsebTvE11Z/2dcXtksBG15kVvMZfp0Bq6lKpByUb7aW79b/hvpYzp1qdSKvZWeqfby/HzN7TLyO/sIbyHISVAwB7UaldLZWE924ysSFiPXFLp9rFY2UVpCMRxKFWnXcEd1ayW8wzHIpVh7Gu+fPyPl3t+J53ue0/u3/A5CK48T6lok2qi6tEgkRilqYuq/73XNQ6Bq/9i/D1Lzyw0hlZUVjgbie/tV6Dw7rltZSaXb6xCtgwIXdETKoPbPSp7Pwsv/CKDRLyYMQxZZEHQ54PNeRGjiLuUU0+W2rvrdbf1Y9mdbDcvLJrl5k7JW93Xf8Aq5iw61caXeQ3smpaVfi7dVuI7dVEiZ6cg5OK2L/VdUv9dfSNFkht/JQPNcSLvxnsBSWGgarHPCt1daabeI9Y7MeY4HqTx+VWNV0G6Oq/2to96lpdMoWRZF3I49xWkaeIVPra+3W1uju+vncmdXDOp0vZ69L9Lq3by9SrrKaxH4S1JNXmtp2CHy5IlKlh7jtRb3Ulr4L054dSttPYxqPMmXdxjoB3NW30fVrnRLy0v9TSee4GFIj2pH9O9V7zw1dSafpa293Ct3p4+UuhaNvqKqdOqm5Ri/hS313d+u9vP5kRqUXFQnJfFfRabdrd/L5FTw/4hvH8QR6bPqNtqcM0ZZJo4vLKkdiKZa6r4l1DX7/T7GS3WK3n5lkQfKn90ccmtCDQ9Vk8Q2ur399bStDGUKRxlQPpVvQdHm07VNSu5JkdbuXeqqDlR71NKliJOEZNpJvr0tpfV9fO5VStho80opN8q6aXv6Lp5JGNe+Iby61e5srXVrDS4rX5TLcAEyt7AnpRF4nvZ/CupXCvCL6yYL5kYDI/PDD61cv/AA1cJqk2oaTNaK0/MsV1D5iZ9R3FTT6BczeGrrTZLm3NzccmRYQijnOMDtUezxlp3bvaXpfpbXT7l5j9pg7Qsla8fXzvpr9/oY17q/iix0e01ye4tHt32eZbiPnB759aTx3Hez63ockN2kQkk/cgxBvLbHJ9/pW3rOgz33hSHR0njSSNUBcg7TtFHiTQbnUYrCS0uo4LqybcjOpKniqr4aq4yjq1eL3131t/XoOjiqEakZaJ+8tultDZsI7mK0jju7hbicD55AmwMfp2rl9f1fXY/FyaPpXksJbYMokUYRsnLE9eg6V1GnpdR2ca3sqS3AHzsi4Un2FZjaPMfF6615yeULbyfLwd2cnn9a7MTTqTjCMG1qr97WZwYadOFScqiT0dtNL9DJ13Wb62ms9ClvLKG6mg3XV3MAI1HI4BwOeeKTw1rptry40eeazu4reAzQz2gCqygZIIHANafiPw+2oX0GpWk0cV7CuwebHvjdfRh+Jp2jaPdQtPJqUlnIZU2CO3twiqO/PXmuZUsT7du/f0tbRb9/K9/I6/a4Z4e1lfqut77rTt52sZWmXnibWdPk1a3urSC2bd5Vq0Wd6j1bqKy/D+oXWm/De9vrVhHcJdNglQwBLKDwfrW3Z+Hda0+GXT9P1eFNOcnAeLMsYPZT0p+l+FTD4TudDurgP50jMJEB+XOMdevIrn9hiJapNS5JK7f2nbbXT8jd4jDRTV1y80XZL7Kvvpr+InifWL+x8IWmo20qrcSeVuYoCDuGTxT9X1C4h8YaPZp5XlTxsXzGC3Q9D1FZ954V1690eLTrrWLd44GXygIyMgf3j7CtrUdFmuvEem6os0ax2iFWQg5bIPT866n7ec3KzSvH7uvUwvhoJK6b9/8V7vQxRq3iW98TalpWnyW4jhcYkkQYjX8uSafqPiC8m1qbS7fVLHTFtVHmz3ABMj46KCela+jaNNY6/qeovNG6XjAqoByv1qrqnhudtWk1TS5rVJZhiaO5h8xG9x3BrJ0cSqSd23d311tra2q8utylWwrqWsklFWdutle+j8+liXwbrc2qLdW100MlxauFMsJykinowqp8Tv+QPaf9fkf9a2dB0+ext3+1SwSzSNkmKERqo9BjqPrUHi3R5tZsYbeGZIjHOshLg4IHauirSqywnI9Zafmc9OrRjjVOOkbmb4h16e31K20izurWydog8tzcY2oPQA8E0mgeILqW/u9Lury1vXjiMkN1b42tx0IHGat694da8vINRs5ooryJNn72PfG49CKn0TSbq3aaTUJbR3kXaEt7cRqo9j1rOMMT7dtt2u/S1tOv6X+Ro6mF+rpJK9vne++362+ZR8P6xf3ng651KeVWuY/M2sEAHA44qhfeItVh8E2GqRyqbqaUK58sYYZPGKnh8Lava211p1pq8aafMWIQx5cZ7ZqWfwvcyeF7HSRcwiS2lDs+DggEnj86xccXKnazTUUt+t9Xubc2DjU5rppyvtsrPTY1fDp1qSJ59XaAeZho4ox9wehNQ+LNYuNNS2t7KNHvLuTy4t/wB1fc1txrtjVfQAVleJNFTWIItszW9xA++GVRnaa9CtCoqPLTbv+Pnr3sedRqU5V1Koko/h5f8ABIdNi8SWt0H1K/s7q12Evti2Mh9sdazbK/8AEevefeaXc2tlaRuUiV497SEep7VpaZYa+LtZNU1WGWFVK+VDFgP7sT/SqS+H9X0+WdND1SKG1mYsY5oyxjJ67cVyzjUtGyly66X1v01vtv1OuM6V5XcebSzt7vnpbf5fiQHxLfSeF9QuNqQahZNsfA3LnPUZqtd6t4ostKtNamuLN7d9u+AR84PfPrWq3hcR+G7rTIbjdcXJ3STyD7zevFSatoM974Yh0lJ41kjC5cg4OKzlSxTTbbuoq1n1u7/pfoaxrYRSSSVnLW66WX67dSl4o12+tr2zgjuk022mi3m5eAyjd/dx2qzLrc+n+GG1C4uLXUJS2yJ4OFcnpmrGp6brEixLY39qIxGEeC4g3ocDr61WsfCkKaBPpt1MGad/MZo12qjdtorSUcTz1OS+qdm/wtq1+C8zJSwvs4c1tGr23a69E/xfkVLu78V6bp66vc3NncQjDSWyxbSqn0bvT9d13UvtujppLxKt8pJWRQR09aV/D2uXVumn3+sxPYKRkJFiRwOgJ6Ve1DQWm1XSrm3kjjhsQRsOcke1T7Ou1aPMleO71397rtY09phlJOXK372y0206b3Mg6j4qg1/+w3urKaSZPMjuDFgIvf5R1q3oWr6t9t1PS9TkilntIy6TRptDDBxxWhPo80niyDWRMgjjhMZTB3E+tRw6HNHr2paiZoyl3F5arg5U470Qo14STu95LfpbT8eu5Eq2HnCzSvyrp9q/+XyMCy1bxXeeHpdWjvLREgZiVaEEyAH9Kfca34m/sGPxEstlHbcbrYR5JGcZ3Vs6VoE9n4WuNIeeNpJQ+HAOBupsvh64fwWuhC4iEoUDzMHbwc1l9XxKhpKV+VPf7X9fI2eIwvP8Mbc3b7P9fMfrupyrptncQ6ra6Z5y7iZo97EEdFHeqHhrXb681W50mS/t7w+T5kN1FFtwfdfarV/4evGn069sbuBLuzhEWJkLRsPX1Bp+l6HqMPiRtYvryCZng8srGhXB46e1dEo13iE7NK+uulrevfsr+ZjGWGVBq6bs7aa3vp07edvIxPhxb6l9qvpF1CNYEuiJo/IGZD6g54rR0PWpIz4guLsRmKykJURxhSQAeuOp+tWNF0HUtK1aeS3voDYTymR42Q78+melSaR4eNs+rrdyRyw6g+dq5yFweD+dY4ahXp0qcYpppO93pe2nXY0xNehUnUlJpp8trLXdX6bmdBdeLbzSzrUNzZRxFTLHZmLO5B6t1zSax4nvH8L6dqmm7Ypri4WN0YAjOSCOfcdalj8O69b2baXa63EunEFQWizKqHqAelWdV8MLLolhpljKsSWk6S5kyd2Dk9O5odPEuEuXmWi3et7628rfLyH7TC+0jzcrV+i+zbr36d35lO41PxDpOtaeupXFrc2t8+zZHHtMZ9j3rsKxPEWizapdaXNHNHGLObzGDA/MMdq269DDwnBzjJu19L66WX63PPxM6c4QlFJOzvbTrp+AUUUV0nGFFFFABRRRQAUUUUAFFFFABRRRQAUUUUAFFFFABRRRQAUUUUAFc58SJPL8JXP+0VX9a6OvP/2gNQutL+G13fWflmWOWP765GOameFqYuLw9L4paK/dl0sTTws1XqfDHV/I82oryX/hYniD/nnY/wDfo/8AxVH/AAsTxB/zzsf+/R/+Krzv+IY513h/4E/8j1/+IjZP/e/8B/4J61RXkv8AwsTxB/zzsf8Av0f/AIqj/hYniD/nnY/9+j/8VR/xDHOu8P8AwJ/5B/xEbJ/73/gP/BPWqK8l/wCFieIP+edj/wB+j/8AFUf8LE8Qf887H/v0f/iqP+IY513h/wCBP/IP+IjZP/e/8B/4J61RXkv/AAsTxB/zzsf+/R/+Ko/4WJ4g/wCedj/36P8A8VR/xDHOu8P/AAJ/5B/xEbJ/73/gP/BPWqK8l/4WJ4g/552P/fo//FUf8LE8Qf8APOx/79H/AOKo/wCIY513h/4E/wDIP+IjZP8A3v8AwH/gnrVFeS/8LE8Qf887H/v0f/iqP+FieIP+edj/AN+j/wDFUf8AEMc67w/8Cf8AkH/ERsn/AL3/AID/AME9aoryX/hYniD/AJ52P/fo/wDxVH/CxPEH/POx/wC/R/8AiqP+IY513h/4E/8AIP8AiI2T/wB7/wAB/wCCetUV5L/wsTxB/wA87H/v0f8A4qj/AIWJ4g/552P/AH6P/wAVR/xDHOu8P/An/kH/ABEbJ/73/gP/AATR+JOn/Zby4u0XEdxDk/7wYZrz6ug1zxdqmsWRtLyO1CE5ykZDfnmufr9Z4OyjFZTl/wBXxVua7ejvpZH5xxtn1DPMdDEUL2UFHXTZv/MKKKK+sPjgooooAKKKKACiiigAooooAKKKKACiiigAr2z9kKbZ451KLP8ArLIfo1eJ17H+yVGzfES5YdFszn868nPEnl9W/Y9LJ3bG0/U+sKKKK/Iz9MCiiigAooooAKKKKACiiigAooooAKKytX12z0ycQTR3Mjld2IoS+B+FImsWuoaJdXmnzEmONuowyMB3BrB4mknJX1XQ3WGq8qly6Pqa1Fcda6tO/gm01C91Oe3kaQBpo4wzNk9MVs3/AIg07TZbe3u5ZN80e5CEJyP8amOLptXbstN/PY0ngqsZcqV3drS/Q2KK56LxjokiyfvZlkQ48poiHP0FaGi61p+rwySWch/dnDq67WX6g1UMTRqO0ZJsieFrU05Sg0vQ0aKwJfF2jRzmMyylFbaZliJjB/3ulWtV8Qabpr263UrAXAzGyrkEULFUWnLnVl5h9Ur3S5Hd+Rq0Vj6V4k0zUrx7SB5VnUbtkkZUkeoz1rH0vxa83iO7sp4ZjAHVIQkB3Ke+70FQ8bRTiub4tF8i44Gu+b3fhVzsKKydV8QWWnXP2eaK6kcKGPlQlwB+FR3WsWd54audQs76SGJVOZUTLxnP9096qWJpLms9Vq16ERwtVqL5XZ9fU2qKw/7esdP0jT7i8upZUucKkrR4LHHUjtU1t4i0qfT59QWcpbQttZ3XAJ9vWq+sUruLkroHhatr8rte23yNaisbTPEul392trG00UrjMazRlN49s9a2aunVhUjzQd0Z1KU6T5ZqzCiudXxlo7I7R/aZGRyrIkJLDHU49K1dN1Wx1Cw+3WtwrQDO5jxtx1z6VnTxNGo7Qkn1LqYWtTV5xaLtFc8PGOiGXb5swi3bRP5R8vP+9WjqGsWVlLZxzOxN422EouQTx3/GiOJoyV4yTX+ew5YWtFpODuzQoqheataWmqWunTF/Puc+Xhcjj1NUbvxZo9rd3FrNLIJoHCMgjJJJ9PWnLE0ofFJLp8xQw1afwxb6/LY3aKRGDIGHQjNYd94p02zuJYZY7siJtrusDFAfrVVa0KWs3YmlRqVXaCubtFZ11rWnW+lpqTzhreTGwqMliewHrTdK1yx1FpFiE8bxruZZoyhA9eaXt6fNycyuP2FXlcuV2Rp0VhW/irSp7lYYzcFWfYsvkny2Ps1XrfVrSfV59LjL/aIVDOCvGD70oYilO3LJO+g5YarD4otdS/RWbBrdjNPewoZN9kMzZX+XrVXTfFOkahcQwW0sjSS5wNh+XHr6UfWaV0uZa7B9WrWb5Xp/w5uUVg3HizR4bh4jJM6o215UiJRT7t0q3qmuafp1tb3NxKfJuGCxuoyKSxNFpvmVkDwtZNLkeuxp0VQ0fVrPVo5JLNnZEbaWKkAn29abrOs2WlCMXLOzyHCRxoWZvwFW61NQ529O5PsKnP7Pl17GjRWQviLTjpU+pZmWGDiQNGQw/Cpr7WbKz0qPUpjJ9nfbtIXJ56cUvb0rN8y7/If1ere3K97fM0aK47xx4guLWSytLGWeDzyGeVItx2n+76mqOveIby2tdOs7a8vg8xzLcPbYkI9l6ZrkqZlSpuSf2bLpuzrpZZWqRi19q/fod/RXMW18RqOkwPq16XljLeXJbhfN68t/dq5eeKNLtbuS2YzyNEdsjRxFlQ+hIrdYuna8nbW26MJYOrflir/J97G3RWfqWsWljaRXMgmdJfuCOMsT+AqLR9e0/VJZIbdpEmjGWilQowHrg1p7enz8nNr2M1h6rhz8rsatFc4/jPRVjkfdcN5blHCxElcdz7U6fxlocYRvtEkkbYzIkZKrn1PasvruH/nX3mn1HE/yP7joaKy9U17TtNhtprmU+XcnEbKuR0zVOPxhojSyRPNLE6jIEkZXf/u+tXLFUYy5ZSSfqTHCV5x5owbXodBRWVoviDTtWnkgtXkWaMZaORCrY9cGoL/xTpNndSW7PNK0XErRRl1j+pHSh4mioqbkrMFhazm4crublFZmoa7p1lpUeqSTF7WRlVXQbs56VVtvFejz6hHZLLIrynEbPGQrn2Pem8TSUuVyV/8APYUcLWlFyUXZfpubtFcjq3iqSx8YJpxila0WLMoWAs5bBIK+o6frXWQyCWFJFBAdQwBGCM0qOJp1nJQezswrYapRjGUlpJXQ6iiitzAKKKKACiiigAooooAKKKKACiiigAooooAKKKKACiiigArz39omPzPhLq/GdoRv/HhXoVc58TrD+1Ph9rlljO+zc4/3Ru/pXVgaip4mnN9GvzObGQc8POK6p/kfB9FKRgkehpK/aD8qCiiigAooooAKKKKACiiigAooooAKKKKACiiigAooooAKKKKACiiigAooooAKKKKACiiigAooooAKKKKACvcv2PYd3i7V58cLaKoPuWrw2vpT9jvT9mk6zqTLzJMsaH2A5/WvE4iqKGXVPOy/E9bIoOeOh5Xf4Hv9FFFflB+kBRRRQAUUUUAFFFFABRRRQAUUUUAcZrWo3SeI5re+uryytFUeQbeLJkPucGqvhVJBb+IsrPhgxUyJtZvl64rvaK876i3Pmc77/j8+noj0Vj0qfIoW2/D5dfU85nil/wCFZ2SeW+4Tp8u05+9WpqkLP4x0MtEWVYDklcgGuyoprAJNe9/L/wCS/wCY3mLbb5d+br/N/kciLcf8LLMnk/L9mzu28Z+tV9MtJpNf8SQwqYzLFtQ4wMkGu2op/UY6XfWT/wDArk/X3a1uiX3O55hZme30ZtFvbq8hflGtVs92/nqGrU1Kwa31LwxalZJki4JdOfxru6KiGXKKs5X2+5O/f+uxrPNHKXMo23+9q3b/ADOS1aIj4h6ZIkZA8lgzBf51XsboaX471IXUM4F3sELKhIb8a7WitfqbU1OMteZvburWMVjfd5ZR05eXfzvc4rUdRuh4iurfUbu9sYFI+zC2iz5g9ScGs3SY5f8AhDvEimObJmO0OmGPTtXo9FZSy9yb5p7qS/8AAvn0+RpHMVGKjGH8v4fLr6s891y2afw14ZheJ2UzKHXaeBjvWx8QNMuLjRLddOhytvOsjRRqOVA7DvXVUVpLAxlGab+K34Jf5E/2jJShJL4W397OAt8a1qunBtRvbh7eQSD/AEPYIsdifQ4xXfnpRRWtCh7KL1u3/wAN1bMMTifbNWVkvT9EjzrwNrFppVtf/bLaYK90+2ZIiwc5Py8VPpekahe+Hdekhga1/tCTfbwtwSB/LNdfo2k2ekwyQ2gcLJIZG3Nnk9av1yUsvbpRhVltG2nmtdevkdtfMY+0lOlHdp3flqtDg31i2k8K/wBhjSbn7f5HkfZ/JOA+Mbs9OvNN1zT77TdF8PTSxPP/AGfJmcJyVBx/Ku+orSWBlNNylrpZ27O609f6RnHMFCS5YaXbevdW+Rwl5qC6t400W5tre4WBAw3yRlcmrXhmzjfxvrtxNb5ZXUIzL7DpXY0VUMFaanKV3dvburEyx/uOEI2XLy7+dxGyFO0c44rz1tQurmG+j1O71CG8y6raQwfIR27c16HRWmJw0q1rStv+PzRjhsTGje8b/wBejOBsobZvAdkmoQXuFlJDwJloiD96rnhe9vZ7y7gaa41HTlhOJpISkmf7vqa7Kiso4JxmpKWyttvpbXW34fM2nj1OMk47tvfa7vpp+p5xaXMljcQQaDNftmUBrC5gJCDPOG6CtG4uW0Txzc3t5bTm3uogEeNC3PpxXbUVMcDKKVp6p3Wmi0ta1/1KlmEZN3humnrq+u9vI4Pw60s954jna3liEiEqrrg9DV/wFp6r4QbZCI7iXfliuGz2rraKqlgYwabd7Jr73citj3Ui4pWu117Kx5jYG50/TJtHvru7t3JZTAtnvEme4b3q/wCItN8nw9oViVmlQXK5Dr8wB7EV39FZxy1KDi5X2XyTv3/yNpZq3NTUet362t2/zI7eKOGFY4o1RQBgKMVzXjVbH7TbTXBv7aWMEx3VuhYJ7HFdTRXbXo+1hy/1+hwUKzpVOc4SM6tq3hLVbdw9yo4t5Wi2NKB7VS1nVhfeELewhs7rzonjWXMZATBr0iiuOeXylFrn3ST0vt/w52wzGMZX9ns7rW3l2/yON8TJI194c2ox2yLnA6cVN40R21/QmVWIE5yQOldZRW0sJzc2u8k/ut/kYxxri4vl+FNfff8AzOU11HPj7R2CMVEbZIHA61j6vNFY313Npc+pWV48hY2zQF45m9fxr0Ois6mBcr2lZtt+l7ba/wBdi6WP5OVON0lbffW+ujOO1/UdVhj0v7R5tnbypm5lgj3Mjeg9KpaIfM8cpNFLeTxNakCWePaW/Su+opywblVU3PZ3/C3f9AjjoxpuChumvv8Alf8AE4rwXb/8SDWvMh+ZppR8y8kbar6Xb4+Ftyhgw5DnGzknfxXe0VP9nr2fJf7Ljt36hLMW5OVt5KW/boee6nC76J4VRombEq7gVzjjvWn4mtw3jbQWEIZfn3HbxxjGa6+ir+pK7d+sX91v8g/tB3T5dubr/Nf8rnJeUy/E4yLGVVrHlgOCc1gaeLzRVvNPvry5tGeRmwtp5onB75r0yis5ZffVS1u//JvRoqGY8q5XG6sl93qmeea1pzWnw+t7eMXDhrtHCSR4ZQWzggVo+PYP9C0PyoTlLpPur90ba7KireBjZpPfl/8AJRLMZc0ZNbOT+84zxJN/ZvjzTtUuIpjai2aMuiFsN83p9RXYwyCWFJFBAdQwBGDzTqK6KNF0nLW6bv8AfuctauqsYK2sVYKKKK3OcKKKKACiiigAooooAKKKKACiiigAooooAKKKKACiiigAqO6hW4tZbeT7kqMjfQjFSUUJ2BnwD4u06XSfE+pabMu14Lh0I/GsqvW/2ptD/sz4jG/RNsWoRCXOOrDhv1rySv2bAYhYnDQq90j8qxtD2GInT7MKKKK7DmCiiigAooooAKKKKACiiigAooooA9V+Ffwg/wCE48MtrX9vxWGJ2h8potx4A5zn3rrJv2bpEtpJl8VxOEUtxb+g+teHaNNq0l1Bp+m3V2jTyBEjhlYZYnHQGvqj4kaivw1+CcOlx3LtqE0ItUkZyWaRxmR8n0+b9K+Uzatj8PXhGjW+N2UeVaL1Po8rpYKvTl7Wl8Cu3d/kedeGv2fZdY8OWGsN4ljtxdwJNsMGdu4ZxnNYXxN+D0ng7SbW8h1yLUZLm5W3SJY9vLdDnNewWnjj4Z6l4FsPDWo+Joo0+yxQuIXaNgygdGA45rhPjd8NU8P+H4PFXhvWb+6soXR2iuLgy7c9HUmubC5ljHi1DETcU5WScdGuiudFXAYV4XmowUpct3aWqfocgfhnpS60nhmTxZGviNox/ov2Y+UJCMiPzM9fwrirXw3rF0+pCG1LLpgb7W5YBY9pweT7ivTPBfizUPE3iAaqvhrSotUt4R9q1uRmCwqBjzCvTdj86pfEGz8S3Oita6HoV9D4dRjPNOyYkvXJyZnHXGeQO1etSxeIp1PZVWru27Vk+trd+iep5s8Nh6lPnpJ2Xa92rdfO+7Wi+48pooor3jxgooooAKKKKACiiigAooooAKKKKACvsf8AZp0h9L+Flk8i4e7Zrg+uGPFfIejWMmp6vaadEpL3MyRAD3OK++9BsY9N0Wz0+JQqQQrGAPYV8dxhieWhCiurv93/AA59RwvQ5qs6vZW+8u0UUV+fH2wUUUUAFFFFABRRRQAUUUUAFFFFABRXIeImtNQ1prSOPUrqeFBvS2l2KnuT61S0O9vDoWu2kss5+y7hEZG+dRjoTXnyx6U3G2muvpv/AFqejHL3KmpX1009TvKK4mS6k/4Vb532hvN8kfPv+bOfWp9Wjf8A4RGy1RLx4Lm2jV1YucP/ALJ9c1Usakm7bJS+T/yJ+ou9nL7Tjt2OvorkfA002sXE+s3lwTP/AKtbcMQIh9K3/EN5JYaLdXkK7pI4yVHvWsMSpUfbNWVr/Ixq4aVOt7G93t8y/RXmUUl1LpKalbSaxJqhw/mYPksfTHTFaniKW9vNX0CIzzWj3CHzAhwQe/FcyzC8b8mun4+f5nW8sako8/f8Ff7juaxP+EihfWn0y2s7m4aNgsska/JGT61i2UM2keN4tNivLia1uYGZllcsQfY1V8IaTat4l1dmluR9knUpiYjPX73rUvF1ZzhGKtq0/kVDB0oRnObuuVNfN2O/orz3UPI1CO91DT01iQKXZblZtqKR6L3FN1jUL688I6HcG5kjnlnVWkU4J5xmn/aKs/d2s15pu39fmJZY24+9u7Py0ueiVSGqWZ1c6VvP2oR+Zt28bfrXKaja3Gg+I9Jkt9QupVu5fLnSV9wb39qhn0e1ufiRNbySXKo1t5pKzEHdn19PanPG1LqMY681nr5XFTwNKzlKenK2tOzsd9RXG+LbbUDrCSSQ3tzpiQgBLSXa6N3JA5NbnhO4tbjRYntLme4jBK7pvvg56H6V0UsTz1ZU2rW/H/gHNUwvJRVVO9/w/wCCa1FFFdRyBRRRQAUUUUAFFFFABRRRQAUUUUAFFFFABRRRQAUUUUAFFFFABRRRQAUUUUAFFFFABRRRQAUUUUAFFFFABRRRQAUUUUAFFFFABRRRQAUUUUAFFFFABRRRQAUUUUAFFFFABRRRQAUUUUAFFFFAHlH7Tnhb+3fAbalBHuutMbzRgclD94V8h1+ht9bQ3lnNaXCh4pkMbg9wRg18M/E/wvP4R8ZX2kSqfLVy8DY4ZD0NffcI47mpywsnqtV6dT4vibB8s44iK0ej9TmKKKK+0PlQooooAKKKKACiiigAooooAKKKKAO7+B+p+GdD8bw614nuWhgs0LwKsRfdJ0HTpjr+Fafx6+IFn408W2j6aWn0ixQCJXUr5jE5YkfgBXmNFcMsvpSxSxUruSVl2R1wxtSGGlh47Sd33PpHSPE/wR8SeGrKw1fTrfS2tQH8lkK7W74cfezWL8cfitoGq+FE8I+E1d7X5VlmKbVCL0VQev1rwiiuGnkNCNZVHKTs7pN3SZ2POa3snBRim1ZtLWx2DeM0h07TNI03T1s9Nt3SW8jDZa7kBzlz6egr0EeLPDMXj+48d/8ACV3MttLAcaSY237im3yj/Dtrw6iuutltKp3W6fnffe/bc5aWPqU/Pb5W22t3+ZNfTLcXs9wkYjWSRnCDooJzioaKK9BKysjjlJybbCiiimIKKKKACiiigAooooAKKKcitI6oilmYgADqTSA9e/ZZ8L/2x43fWbiPdbaYm5SRwZD0/Ifzr6zrgvgX4R/4RHwHa28yAXt0PPuT33HoPwFd7X5Pn2O+uYyUov3VovkfpOTYP6rhYxe71YUUUV4x6oUUUUAFFFFABRRRQAUUUUAFFFFAGLf+HLO61Br5Jrm2mcYkMMm3f9ak0rw/Y6cLpYfMdbr/AFgkbOa1qKwWGpKXMo6/57m7xVZx5OZ2OYPgnSfIlt/MuvJfpH5vyofYVo3GgWdxHZQzPK0NpjZHu+ViOhPrWtRSjhKEVaMV/wANsVLGV5NNzZmw6Nawaw+pwGSKR12uinCN7kVoSxpLG0cihkYYYHoRTqK1jTjFWS0MZVJTacnsc+vhPT0fEdxeJb7t32dZiI/yq9e6Na3Wo2d9IZBJaf6sA8fjWlRWccNSirKPn9xrLFVpO7l/T3M+bSLaXW4dWZpPPiQooB+XBpNN0e1sLy8uoS5e7YNIGOR+H51o0VSo00721/z3Ideo1y30tb5bnPDwlp6+akdxeR28ucwLKQnPtUreGNPbTLPTy03lWkgkjO7nIPetyioWEox2iv61NHjK7+2zO1TSLbUbqzuJ2kD2km+PacAn3qvq/h2y1LUI795LiC4Rdm+F9pZfQ1s0VUsPSnfmj1v8yIYirC3LLbQx9S8P215dfaVury2lKhWaGUruA6Zq7pGnWul2S2lohWNSTyckk9Sat0U40acZOcVqxSr1JQUG9AooorUyCiiigAooooAKKKKACiiigAooooAKKKKACiiigAooooAKKKKACiiigAooooAKKKKACiiigAooooAKKKKACiiigAooooAKKKKACiiigAooooAKKKKACiiigAooooAKKKKACiiigAooooAKKKKACvHf2nfBD+IPDCa7p8G+/wBOBLhRy8Xf8q9ipJEWRGjdQysMEHoRXVgsXPB141obo58XhoYqjKlLZn520V6h+0J4Abwh4na/sYj/AGTfsXiI6Rv3T/CvL6/X8JiqeKoxrU3oz8wxOHnh6rpT3QUUUV0mAUUUUAFeg/DHwDpninw3rWvatrkul2ulFfMZIQ+VIyTXn1e4fAaPTJfhH48j1meeDT2Ci4khUM6rs5IB6mvNzWtOjhnOm7O8dt9ZJM7stpQq4hRmrqz/ACZg3vww0a/8LahrXgzxYutPp0ZlubZ4fLcIBkkD6A15rZ2N9eBjZ2VzchfveVEz4+uBXq9v4x8B+CfC2saf4K/tS/1PVIDA93dqEWNSCOAO4rukjj0D4TeEpPD/AIkXw9DcQrNd3MVi07TzEKSrMvTksMHr+FecswxGGVpptSlaLkrPa7ukr+mlzveBo4i3K0mk3Lld1urWu9++tj5sjtbqS6+yx2s73GSPKWMl8jqMdaWKzvJblrWK0uJJ1zmJYyXGOvHWvpGW50K5+PPhG+syU1Ca1YXubZoBK2w7XCt68/lWb8NdD1eD9o7Xb2fTbmO1T7STK8ZCYYfLg981p/bfuOUoWtBy1fVNq34GaylOfKpXXMo/JpO/yvY+emVlYqylWBwQRgg1NaWd5eMVs7S4uWXkiKMuR+VWPEn/ACMep/8AX5N/6Ga9vkutW8J/BHw9f+ALfMt87NqV3DFvlD8/Ke45GPw9678VjXRhDlV3NpK7str6s48PhFVqzi3pFN+enZHg0ttcw3H2ea3mjmyB5bIQ2foeadJZXkdyLWSzuEuDjETRMHP/AAHGa998aGTUvBXgjxF4ntYrPxG+qRoxKBHki3/eYfQA/jU/jrRdUn/aU0e9g0+4ktW8hhMsZKYA5OelcUM5u7SilpPrpePZ9UzsnlSUHKMr/C1praXf0Pni4hmt5WhuIZIZF+8kilWH1Bp8NleTQmaGzuJYgdpdImKg+mQMZrtPj7/yVrXf+uw/9BFej/Ba41Sz+BHiK60W0W6v4rktChTfggD5gO5HWt6+ZOng4YhR1ly6Xt8XmZwy5PGywvNor627K+x4Nd2F9ZhTeWVzbBvumWJkz9MinW2l6ndRebbabeTx/wB6OBmH5gV7r4e1DXPFnwd8UyeOoWmitE32N1cx7X8zn5Qfrj86PD/9p+C/Bnh0al4s1e1F9iW1tNMs1kGG5w5PWsZZtNc0HFc6lbdtPS+llf10KWWwfLJSfK03sk1Z21u7HgZgnE/2cwyCbO3y9h3Z9Mdalu9P1CzUNd2N1bqehlhZAfzFfRXjmWz0P426FrC6FPqBm04yzpb2+ZM4H7zb6jOayPiompa78Pr/AFfS/FVzqekw3Aa4tb+1Ec0LE8KrYHA9KmnnMpuk+S0ZW1be7draL87XLnlMYuoua7jsrb6X7/lc8Dooor3jxQooooAKKKKACvVf2b/BMniXxhHql3CTpumsJGJHDyfwr/WvPPDOi33iDXLXSNPiaS4uHCgAdB3J9hX3D8PvC9j4P8L2ujWSj92uZXxzI56sa+b4jzVYOh7KD9+X4Lv/AJHu5FlzxVb2kl7sfxfY6AcDA6UUUV+Yn6CFFFFAHHfFXxwvgXRob9tNkvPOk8tNrYVWxkZ/I14jefH3xfNdlrW106CEn5UMZYj8c19Ia5o+l65Ziz1axhvLcOH8uVcrkdDXy1+0LZWen/EdrWxtoraBYI9scahVHHpXl42dWm1JS0b/AEP0Dg2llmMl9WrUOapZtye1tOh9JTeJYNN8CJ4k1UgKtqs0gQdSRnArwTUfjZ441bUJBodkkMIJKxQ25lcL74r1nxZo39u/BNbEXEdu32BHV5G2qCq55NeB/Cbx9/wgV/eu+lJqC3C7Dtk2spB7HB4qsVVkq/I5csTfhrLMNVw2IrRoqrVjKyi9Fb56d/uPQvhr8btSutdg0fxRbxbZ3ESzxrsZG6fMK9W8f+IrvRoLGz0qGObUtRmENt5h+RfVj6gV8w+Hlk8cfFWK5/0aw+13YmZS4VVAPQep4/OvqXxn4ZTxBp9skd29nfWcgltblBkxuPUdx7Vph51KlG77/hpc5uJcDl+Bx9B8ihzK8o7pPpt0vvbojn9e1Dxj4Rs49Z1LUbPVbBXUXkSweW0YJxlCOuPeuyv9XsLDSP7Vu5xFa7A4Y9TkcADuT6VxPiXSdevNNH/CZ69p8WjWzCSZLSFka5x0DEk4yewrQ0LS7nxFe2+uazA0FhBg6bp7dFA6SOP72Og7VvFyu4r/AIb+uh4FejQnSjUqNaXu4qye1ktEr73dtFa+uh11hcreWUN1HHJGkqhlWRdrAH1Hap6KK3PBdr6BRRRQIKKKKACisrxXr1j4a0SbV9REpt4ioby1y3JwOK0LK4ju7SG6izslQOueuCKSabaNHSmqaqNe63a/mv8AhyWiiimZhRRRQAUUUUAFFRXlxDZ2kt1cNshiQu7YzgDrVbQdWsNc0mDVdMn8+zuAWik2kbgCR0PPUGldXsX7OfJz202v0v2L1FFFMgKKKKACiszSte0vVNT1HTbG6826011S7TYR5bMCQMkYPQ9K06Saaui6lOdN8s1Z+fnqvwCiiimQFFFFABRRRQAUUUUAFFFFABRRRQAUVjXmveT4mttDhsLm5eVDJLMg+SBe24n1rZpJp7Gk6U6aTkt1degUUUUzMKKp63qNvpGk3Wp3W8wW0Zkk2DJwPSsn/hLLSTQtO1i10/Ury3v2VY1gg3ugP8TDPA96lyS0N6eGq1IqUY6Xt897HRUVkeKNabQ9NS//ALOubyLzFWUQjJjUnlyPQe1asMizRJLGcq6hgfY001doh0pqCm1o/wBB1FFFMzCiiigAooooAKKKKACisy61/SrXxDa6BPdbdRuomlhh2E7kBwTnGK06Sdy505wScla+q80FFFFMgKKKKACiiigAooooAKKKKACiiigAooooAKKKKACiiigAooooAKKKKACiiigDG8Z+HNO8VeHrnRtTjDQzLw2PmRuzD3FfE3xA8J6l4N8SXGj6jG3yHMMuPllTswr7yrjPiv8AD/TfHmhG1uMQ30IJtbkDlG9D6qa+hyHOXgKnJU/hvfy8/wDM8TOcqWNp88PjX4+R8P0VreLfD2qeF9bn0jV7ZoLiI9+jjsynuDWTX6dCcZxUou6Z+ezhKEnGSs0FFFFWIK19K8Sa1peiahotjetDYaiMXUQUESDGOvasiionCM1aSuiozlB3i7BXTeGPHnizw1ZNZaPrE1vbM27yiA6g+oDZxXM1LZ21xeXUVrawyTzysEjjRcsxPQAVNWlTqR5aiTXmOnUnTlzQdn5GlqfibXtS15NdvdUuJdRjYNHOWwyY6Y9BXRP8W/iE80czeI598YIHyL0IxzxzW74H+DviVvF+kw+KdAmTSJpStzsnXcq7CRnady8gVy+veEby5+JWreGfDGnz3PkXbxwxKdxVAe7H+Zrzva5fWn7O0ZKMb30aSva3keg6eOpQ9q3Jczt1Tb/U5W4mkuLiW4mbdJK5d29WJyT+db3hXxv4p8LxSQ6HrE9rDIctHwyZ9cHipPFfgPxZ4XtEu9b0iS3t3baJVdZEz6EqSBWLomm3WsatbaZZRiS4uJBHGpYLkn3PFdvNh8RS3UofJr/I42q1CpreMvuZb8S+Jdc8SXy3utalPeTqMIznhfoBwK3Yfip4+is4bRPEdyIoQAmQpIA6c4ya9A+Lfwy0fwv4ejh0jw5dXF0Y4g2pvqAx5jNjb5RPOfUDHNcJcfCT4gwWj3T+H3KRpvYJPGzgf7obP6V51HGZdiaMW1FRT0T5fwV/+Cd1XC46jVaTbk1ra/4/1Y5TXdW1DXNVn1TVLg3F3OcySEAbj+Fdx4M+JB8M/DfUfD1jHdQ6ncXKzQ3UbAKmMdR+FUPA+g22oeFfEV1ceG7vUJ7KLctyl0IltTg5LISN309qraJ8NvGmtaXaanpmivcWl2SIZRKgBxnOcnjp3ravLB1IujVsoxa3aS7rr+DIorFwmq9O7lK/Rt9n08yv4n8e+LfEtktjrOszXFspz5QAVSfcDrU+k/EjxppelR6XZa5MlpGMRoyq2wexIyKtx/CX4hPqL2A8NziZFDEs6BMH0YnB/OuX8Q6Lqnh/U5NN1izktLqP70b/AMwehrSmsBVXsocrW9lZ/OxnUeNpv2s+ZdLu/wB1zXuvH/i+51q21mbXLg39tH5cUwwCF9OOtJ4m8feLfElgLHWNYluLYNu8sKFUn1OBzXM0V0LCUE01BXW2i09DD61W1XO9d9dwoooroMAooooAKdDHJNKkUSM8jsFVVGSSe1IitI6oilmY4VQMkn0r6a/Z/wDhCNLSHxP4mtgb5gGtbVxnyR2Zh/e/lXnZlmVLAUXUqb9F3O3AYCpjavJDbq+x0H7P3w1j8I6Our6pCraxdoCcj/Uof4R7+tesUUV+T4vF1MXWdao9WfpWGw1PDUlTprRBRRRXMbhRRRQAV8p/tK/8lRk/64R/yr6srzvx38JNB8YeIG1rUNQ1KCcoqbIGQLgfVSa4sbQnWjFR6P8ARn03CeaYfLMc62Ido8rWiv2OY+Nct9H8DtLFqXELrAs5X+7gdfauQ+AGveA9Js76PxMtrFeOwMc1zDvUp6Dg4NfRB0PT5PDy6Fdwi7shCIWSUA7lAxzXl2q/s++Gbi4eWx1PUbNGORFlXVfYZGf1pVaNRVnUgk79z1srzvLpYCpgMXKUE5OXNHrr1/4Y8W+I2oaLefEKW88IRGG18xPKMa7Q0gPJUdhX1ta6iun+FbfUNZmWAx2yNOzf3sc/jXF+DPgz4U8OahHqDG51K5jO6M3JG1D6hQAPzzXpEsccsflyRq6f3WGRV4WhOlCV3qzi4kznB45UKGHTlGmrcz3e3+X/AADgmS81yOXxVrVs6adZRtNp+nN/GQMiSQevoO1VvCmk6x4t8OweI73xRqdrc3imW3itXCRQDJwNuPm9816M8aPEY2UFCNpUjgj0ri18Ataefb6L4m1jSrCdyzWkLoUQnrsLKSufY1pKnZ7X/wA+/wDWx5tDMIShKN1B3VtLpR1utnq92+vUtfDHWtQ1fSLqHVJEmu9PuntZJ0GBLt6Nj19a6ys3w3olh4f0qPTtOjKxKSxZjuZ2PVmPcmtKtYpqKT3PLxtSlUrznSVot6f109Oh4r4lbWLHxPf3fiubxPa2YmzZXumS5t4o+29B+pNaHxE8UXDah4e0HT9Q1I2F/b+fNd2Me+edB0C+hPfFdJqnw5sb65nZde1+2tLhy1xZxXp8mXPUEHJx9DWjrfgnQ9U0yysjHNaGwAFnPbSFJYMD+Fq5VSqcrXmvn3/r7z6NZngeelKavyprRaLSydnfVPXRtddzjvAN9rFl4y/su1XxDdaBPbs3marEd8Eg7BjyQasfCLUL268H+IZrq9nnkivLlUeSQsUAzgAnpXWeFvCkOh3Ml3JrGr6rdSLsM19cmQhfQAYH6VjzfC/Q21W8vLe+1W0hvSTc2cFzshkY9yMZ/XFV7OorW10a+8zq4/BVnUhJ2vy+8lu43v21d9+ttTz64vLu+/Zvubi9uprmU3ABklcsxHmjua3/AB54ivrSLwr4dtZ761gvrcPcy2Ue6dlC/dT3rqY/hzpCeAm8GreX32Jn3+buXzB82eu3H6Vo694O0jWtKs7K689ZLED7LdRSbJoiBjIYf/qpOlOzt/d/Dc3lm2Bda7V489SW2ykkou3k1exxXgO81ew8bRabYr4jutAuYSXfVYjuglHox5IIrL8JaXq/iiHxSbnxRq1tFa3sn2dIJiNrAZ5Pp7V6R4X8JRaJePey6zrGq3Tps82/ujIVX0AGB+lP8M+E7HQItTjtbi5kGozNNL5hX5Sw5AwBx9aXsJO1+z/FqxjVzehF1JUviajZ23s9Xr1tpeyueVaLbeI/EHw0vfEd94t1RL3ThILYQvsQ+X3cD7xPvWr4l8ba0nw18LyxzzRXmsSJDPcwx7pFX+IqP7x7V3WjeC9O0vwld+G4Lm6e2uvM3yOV3jf1xgY/SkbwPocvg+18MXSS3NpageTI7YlRh0YMuMH6Ueyqctk+i+/r95pPN8FOtzVI3iql0lFK0bP9bOzOD8P3mraT4v0tNE/4Su9026cx6gmqwkiM4+V1YnjntUmm2GqeJfiV4u0uXxFqdnp8DpiO3mKtkjjB/hHsK7Xw94Kh0nU01CfXtc1WWIFYRe3ZdYweoAAAPTvmruieF7LSfEera5BPcPPqbK0qORsXH93Az+ZNNUZNx5ttTOtm1BOpKn8XIknbd8yd9eqWl7L9TzfwxJqOreB/GfhzVtVvLn+yJmjiuRIVlZQpYAnuOK2P2edDhs/Aunawt7fySXcDBoZJy0KYkP3E6L0rqtB8HaZpEuuPHLcTrrMpluUlIwCRjC4A4575qHwN4Js/CPmx2GqapcWrArFbXM+6KAE5+QYGKulTcZKUlrZL5onG5rQq4etSpS5eaUZWto/dtJeXvakfxc8Q3nhnwNeanp6r9q3JFG7DKxlzjefp/PFcd4r0HWPCfhCbxhZeMtUuNStY1nmFxNut7gEjK7Oi5z2r1TV9OstX02fTdRt0uLWddkkbjgiuLt/hXoqyQxXeq61f6bbuHg065uy1vGR04xkj2JNKpTnKTt8n2/r/AIBjlePw1ClGNR2aleXuqXPHT3ddtn5a33RgeN9T1fVPE/gNbHUbnS/7TQtMIz0BUE8dCfTNTaQupeFfjDZeG11vUNR0zVrOWUpdy72idATkH8K7jWfCmn6p4h0fWpZp4ptJLGCOMqEbIxgjGfyxRfeFbG88a6f4rkuLhbuxhkhjjUjy2Dggk8Zzz60RpNT5vN/db/M0jmmH9iqNvd9nNNW+03Jx13001PMvhX4Xtm+J3i5v7S1Yf2ZewGPF2377Ic/vf7/TvXtM/ELkddp/lXKDwFp0fjObxPZ6lqlnNcukl1bQz7YZ2UcFlxk/TNda67kKnoRiqpU3Cly2scec46ONrxqqTfuxWq2aST9dU38zxf4MWfiLXLE63qXiO+Njp9/MYbVXJMxDHO8nkjsBWbYa1eeKjqWrX9/4shuI7uSKyj0uI+RCEOBuwfmPqDXr3gjwvZeE9HfS7Ge4nied5i0xBbLnJHAHFY998OdNk1G4vNL1fWdEF0++5h0+68uOZu5K4OPwxWToT5YpdtfXTU9f+2sJPF1pyVk37jUVorttWt16v5bHL6p4x8VWnwq02a7jfT9bu7xbB7iaLb5YJ/1pB6ZH611Gg+CLrSdTttQj8W61cEc3MVxNvjn47A/d59K2rzwto154XHhu8t2uNPCBAskhZuOQdx5znvWPofw8sdM1O2vZdc13UFtDm1gurstHD24AAzx65rVQkp3eu2pwyzDDSozjTfs23JtcqfMnsvK3bputTmtFh1H4ia/rsl9r2o6ZZ6bdm1t7Syl8ogj+NiOT9Ki0zXNbh0Lxr4fvdSkvZdHiP2e+Bw+CvAYj+IV1mvfD3S9R1eXVrLUdU0W8nGLiTTrjy/OH+0MEVp+H/COiaJos+k2dsWhuc/aXlYs8xPUsx5NY+xm4uO2jXq+/9ehvUzTB8miuvdtHlS5WrXd+t7P1vrscPqOp3q/s6pqK384uzYg/aBKd+7d/e65rP8dX+vf2X4Aj0nUpoLu8WNXkLnDEovLD+L15rfPwf0A6XcaUdV1s2EmTFbG6zHAT3VSMZ+ua6C+8Fadd/wBgeZdXa/2Jt+z7Svz4AHzce3bFXOnOd76ax69nqaxzHAUailB83vTlrHpKNkvPU5zxZoXirSfBkNnpOpanq8rXIkvnSUJcPGeojJ4FWPhPfaa9zeWNvqWvm5jUGSw1ckyRe4Y9RXU+KfD1t4gt4o5ry+s5YW3xTWk5jdG9eOD+NVPCfg+y8P3txqBvtQ1PUJ1CPdX03mSbR0XoABVxhJVL9P8AgHA8wo1cDOnVfvt30Vru/Xpa3azW2xQ+Nd1c2fw31S4s7iW3mRBtkjYqw57EVztm2v8Ahj4e3XjDUdauNSv5bBDHA3+qhyBggdz6mu/8X6Da+JvD9zot5LNFBcABniIDD6ZBFTx6TZ/2Emizx/aLRYBAyyDO9QMc0p0pNyaettPxM8NmFKjhIUZRv795abx93S/nY8RivdaTSbXXtJvPGF5rr7JJFltybWUE8qFzgD3rpvEmo6n4i8e6T4XudTu9Dsp7H7TKIH8uWaT+4G6it+z+G2n2s8axa7r40+Ng0en/AG0+QuDkADrj2zTPijoN1q62nleE7PXoYQet6ba4Q/7D9h+NZuEox177f8Mew8ywlbExULbStJpJxvt8TUdOivp0ZzUSXui/GnRdDi8SX9/ZfY5GME0+8ofR/U+ma2/hlfXlz478aW9xdzTRwXoWJHkJEYx0A7Cs/wABeB9Ri8YW3iG+0W10G2s7doYLOO58+V2bq0j966LV/h1pF94kk12G+1PT7ifAuks7jy0uB6N3/LFOEJq0rdX+JnjcVg23QnO7dNLmST95S5ujtquqb9TiNAvry++HPj03d3Nc+XPcLGZJC21ecAZ6Co9Xvbyx+D/gt7O6mtme8t0cxOVLKc5Bx2rvdF+Huj6T4b1XQbW6vTbamzmRmZSybuu04/nmn33gHS7zwxpWgSXd4tvpkySxOrLvYp03cY/ICmqU7fJfg9Snm+C9tdfD7Tm26cltvU5L4jeILu58cWvhZ7jV7fTls/Pn/syPM8xPQZ6hR6il8H6jrls/iDS/+J3LoyWDzWVzqMRWWNthyu7vjsa7fxT4O0zX5re7ea7sdQtl2w3tnL5cyD0z3H1o0Twja6bYX1vJqeqX8t9GY57i7uDJIQRjjsOPaj2U+Zv1/wCB9xyrMsGsHGko62Sat1vdyv6f5WscB8GrXxDfeG7XxTq/iC9ngtY5TBZhyRIBnlyeSawtM1nUPE2m3Ou3GoeLY9TaR/saafCTbQ4PyqQDhvfNezeD/Dtn4Y8PwaLZyzTwQggNMQWOfXAArBufhvpv2yaXTdY1vSLe4cvPaWV2Y4ZCeuRjjPtipnQlZJdvx7nRDOsLLE1pyVrv3XyrSN3pa3W+vfZnH+N9c8S3Xw18L3VxJdaRq02qwwTkZRickZI9DgHFHi7Ttf8ADfjDw/b6b4u1VhrsjQXJncSBCACWQHhf6V6F4h8G6ZrOkaXpk093DBptxHcQlH3MSnQMWByP1qbxF4Vsdc1fRtSuZ7iOXSJWlhWMja5YY+bIP6YqpUZOTfmvu6mVHOMNTUYqKUf3l1yp7/BvfZ29DidETU/CvxetvDqa3f6jp2oWTzlLyTzGR17g1z8eu3PivWNZuNSvPFNvHaXT29lDpMZ8uLbxucj7xJ7GvV7zwvZXXjOz8VPPcC7tLdoEjBHllW6k8Zz+NZmrfD7T7rVZ9S03VdX0Oe5INz/Z1x5azH1YYIz7iplRnZLtf89CqGbYTmU6i99wScrfaTd+nVW1S8urOF8Q694nb4C6rc6ob6y1O0uUhS4ZTDLLH5iYfjpkHBp/jW11zwnZeH/FUPijU7q7uL23t7qGV8wyLJ1wnQYxXoGseCNL1LwQ/hKS4vY7N9paUS75SQ4bO5s9SKm8W+EbDxJotjpV5cXMUVncxXEbRFQxaPOAcg8c1TpSu31923y3CjnGFhKK5Uouc3Jcv2WopLr2ei2PN/H3h+DVfjroUEl/qUAvtOeR2guSjRlTjCEfdB7ivZLK3W1s4bZZJJFiQIGkbcxwOpPc1zfjHwNp3iS8sb977UNOv7FSkN1ZShJAp6rkg8V0tnD9mtIrcSSSeWgXfI2WbA6k9zWlKnyOWnU8zMsfHE4ahBSfuRs1bbV6381b7iWiiitjxgooooAKKKKACiiigAooooAKKKKACiiigAooooAKKKKACiiigAooooAKKKKACiiigDkfid4A0Xx5pH2XUY/Ku4gfs12g+eI+nuvtXyB8Q/BGt+CNYNhq0JMTE+RcoP3co9j6+1fdtZfijw/pHibSZNL1mzjuraQdGHKn1B7GvfybPquAfJL3qfbt6f5Hi5pk1PGrnjpPv39T4Aor1n4s/BXWfChm1PRhJqekA5O1cywD/aA6j3FeTV+k4TGUcXTVSjK6/rc+CxOFq4afJVVmFFFFdRgFehfs86lpOlfFTTbnWHjiiZZI45ZDhY5GXCknt3H4157RWGIoqvRlSbspJr7y6VR0qkai6NP7j6T8CeEPH2mfG6bWtVvSumTTyE3D3AKXaNkqirnr3x2xTvh7d6T/AMLD+I2kTSGLVr25dbfbMIpJF7ojnoc185G+vTtzeXB2nK/vTx9Ki82XzvO8x/MznfuO7PrmvGnks6ql7Sa1io6K2zunvqews3jBqUIfa5tXfdWtsfQXidW8LfCTXdLufDOqWVreHZGup6pHK6y9njXqRnk4r5+tSRcxEEg7x0+tLPdXNwAJ7iWUDpvctj86ir0cBg3hVLmd3J3e/p1bOHGYtYhx5VZR9O9+iR718ctPtdW+N/h7S9QvmsrS4s4Fkm3Y2jc3fse2a7rwjoU2jfElobbwhcWliqmNdXn1Iu1yMcfKThs+mK+T5ZppnDyzSSMOjMxJFSm/vjjN5c/L0/etx+tebUyWpKhGiqmii1s+vXRr8bo7I5rBVpVXDVtPp06ap/hZnungNAnh74rKq4AMvAHTlqo+Jb++sP2ZfDRsrqa38y7ZXMbFSwy5xke4rxVbi4UOFmlUSffAc/N9fWkaaZoVhaaQxqchCx2j8K3/ALI/eKbl9qMtu0bf8EqWbpxcVDfn6/zu/boe7/GXWtYh8BeAJItRuo3mhR5GWQguwC4JPesP9qbLeLdHkbl30uMsT1JrySSeaRUWSaR1T7oZiQv09KSaaaZg00ryEDALsTgfjV4XKlQnTkn8PN035v8AIwxGZe2hKPLuorf+X/MZRRRXrnlhRRRQAVPp9ndaheRWdjbyXFxKwWOONcsx+lbvgPwTr/jPU1s9Hs2dAR5twwxHEPUn+lfWHwq+Fuh+BbcTRgXuqOuJLuReR7IP4RXiZrnlDL48u8+3+fY9bLcorY2V9o9/8jkfgh8F4fD5h1/xOiT6p96G36pB7n1avbaKK/M8bjq2NqupWd3+Xoff4TCUsJTVOktAooorkOkKKKKACiiigAooooAKKKKACiiigAooooAKKKKAGSTRRuiySIjOcIGYAsfb1p9cJ8S4dRu7yyWw8H3Gry2rCaK7j1GO0MTegLZJ+mMVr+A/FcPie0ug1lcWF9ZS+Td20xBZH+o4I96zjUTk4nfPATWGWIjquuq07aJtq/mlqdJRXBfHiWWH4fySQyPG/wBqhG5Tg/eqa98OXmreJPDWsRs0cOn2+ZXM3EmQPlCY5PuTS9peTiltb8S6WAhKhGtOfKnzLbrFJ9+t7Hb0Vx3iPxR4p02+nTT/AALPqNlBy1x/aMURcDqUQ5LVieN/FWg618KB4hm0u4vbJpVDWpuWt3Vw2CCy5PB/Oh1Y2duhVDKa9R09Pdk0rpxbu9rrm0fk2j0yiuP8TeModAh0rT7HS7jU9Vv4wbWxicA7cdWc9B71xeueINWv/if4Ss9U0a80S6VnMkDTrLG4PQq68N+VEq0VJRXexeFyavXXM9I2k91dqKfS97aWvax7JRXHeIPGtzb6/JoHhzw/Pr+pQIJLlUuEgjhB6Au3G72rQ8E+KrbxNbXO21nsb2zl8m7tJ8b4n+o4I9DVRqRk7JnLPL8RTo+2lH3dOqvZ7Nq90n0bVmdDRWf4hvr7T9Na407SpdUudwVbdJVjJz3LNwBXMaF45v5PEtv4f8SeGJtDu7tGe1YXaXMUgHUblxg+1DqRUuVk0cDWrU3UppNLzV9N/dvdr0R29FeZeD5nf4m+Oo5nkkhRExGXOANvIHpVfw54w03w78G5vEml6DLHbW1yUFm9+0hJMgQnzGUnvnGKzjXi1d6aN/c7HdPJqt1Gn7zfIlsleauldv5bW7tHqtFeaaj8VJ9KaxvNW8HapaaNfYWC98xXdmIyB5Q5Ge2SCfSr1h8QrpfFdjoeveFr3RV1LP2CeSdJBKQM4YL9w47ZNWq0G7X8jOWSY1R5uTSzfxRe29tdWuqWq6ne0Vxmv+NrmHxDN4f8N+Hp9f1K2jEl0q3CQRQg9AXbgt7Yptt8QrW48Ga3rkemzxXuio/2zTp3COjqCdpYA8HHBx+FL20Nddv0MllWLcYyUd7dVf3trq90n0bSTO1orzCf4r3lvotj4huvBeoxaFcKnnXvnqfKZsdExllycbjtz27VV+LXiTxLY+MvCMeg2k8trcSO6JHfCJb4lR+7YdgBg5ORzSdeK+9L7zqo5Di51VSnaN+bVyja8Vdq99H5Pbd6HrNFYF5q+vW/hqC/XwvJNqkmA+nx3kf7sn1lOFwPWsnw744vLrxNF4b8ReG5tD1G4iaW2H2pLiOVV64dcYI9Kv2keblOKGX15wlOKTUb3tKLem7te7XmlY7WivOfB+saZa6p46uLDR5YJtPmElwz3rSC5ba7ZAIxH0PAz1qbwP8AEhvFJhlg8PXdvYiJnu715MwwMP4A20bzjr0xUxrRdk3q1c6KuUYmPPKMbxja7dlvHmXV/Lv66HoFFect8S76W1l1mw8G6hd+HYWKvqAnRXIBwWWI/My++a7zSdQtdU0y31GxkEttcRiSNh3BqoTjPY5sTl+IwqUqsbLbdOz7Ozdn5OzLVFFFWcYUUUUAFFFFABRRRQAUUUUAFFFFABRRRQAUUUUAFFFFABRRRQAUUUUAFFFFABRRRQAUUUUAFFFFABRRRQAUUUUAFFFFABRRRQAUUUUAFFFFABRRRQAUUUUAFFFFABRRRQAUUUUABAIIIBB6g15P8Svgf4b8TGa+0nGj6m+WLRr+6kb/AGl7fUV6xRXThcZXwk+ejKzOfEYWliYclWN0fCvjvwD4n8GXJj1jT3Fvn5LqIbonH+92+hxXLV+h9zBDcwtBcQxzROMMjqGUj3Brybx58BPCmu+Zc6KW0O9OT+6XdAx907f8BIr7bAcW05Wjio2fdbfdv+Z8njeGZxvLDu67Pf7z5Jor0nxV8EvH2hb5I9NXVbdc/vLF95x/uHDfpXnd5a3NnO0F3by28qnDJIhUg/Q19Xh8XQxK5qM1L0Z85Ww1ag7VItepFRRRXQYBRRRQAUUUUAFFFFABRRQOTgAk+goAKK6zwt8OPGviTa2l6DdGFv8AlvMvlR/99NgH8K9i8Dfs5RRsl14w1QS45+yWZIX6M5GfyH415eMzjB4RP2k1fstX/XqehhcrxWJfuQ07vRHz9o2lalrN8ljpVjcXtw54jhQsfx9K93+HP7PMsgivvGd15a8N9it25+jN/QV714c8O6H4cshZ6JpltZRDqIkwW9yepP1rVr43MOK69a8MOuRd+v8AwP61PqsDw5RpWlXfM+3T/glDQdG0vQdOj0/SLKGztk6JGuPxPqav0UV8rKTk3KTuz6OMVFWS0CiiipGFFFFABRRRQAUUUUAFFFFABRRRQAUUUUAFFFFABRRRQB5V4s0PXJPHVze6l4fvfEmkzIq2cVvfeStsR13LuH581ofB7QNV0XUvEEmoaU2nxXNyr26GfzRtx2Ykk/jXotFYwoKMua/f8T2Kuc1amGeH5Uk0l16W6XsnprZanGfGTSdR1rwVJY6XavdXBuImEakA4Dcnk11WmRvFptvG67XWJVIPY4qzRVqCTb7nBPFSlh40LaRbf32/yPGh4c17+2dUTXfC17r11PO72l+upmOGOM/dXaGBXHsKrr4Q8SD4EvoP9kTDUzdlxbb1Lbd+c5zjp717bRWSw0V1PY/1jr+7aC0lGX2rXje2l7Ja6pWPOPF+ga9a6/oXi/Q7Fb+5sLT7Nc2LSBGdDydpPGc1naha+MvEPxB8Na3deGn03T7Rm3xtMjyR57vg4/AZr1iiqdFXvfrf5nNSzmpCKThFtJxTd72d9N7dXZ2ueQeKvBeqaf411HX7XStR1qy1HDPDYak1rNE4/EBh+NdZ8MPD40qG91CbRZdKu71xvSW+a5kZR0Lsf4uT3NdnRRToxg7oWIzmviMOqE+yV7vVLZWvy9F0OJ+Lema9qWmWH9jxzXVvDciS+s4bjyZLmPH3Q3H5Z5rkdN8Mak3jvw3qtj4OudG0+3aQziW985lJHUgsQPwr2Sih0Vz81+tx4bOauHoewjFWtJdftJp3Sdm9dG0efeGND1a18f8AjHULiykjtb5FFtISMSfL25z+dcsfCXiP/hQN94f/ALJm/tSS7EiW25dxXzlbOc46AnrXtVFT9Xja1+jX3u5dPPa0JqaitHB9f+XasuvXr+B5z8VNB1jVvB/hyz06xkuLi11O0mnRSAURFYMxye2asfETRdV1Hxn4IvbGyknt7C8lkupFIAiUoACcn19K76itJU1KTl5p/cYUs2q0lBKK93n7/bVn93Q8e8T+C9U0vxtqmu2uk6lrdhqhEjRWGpNazQyd8jcAy/jxV6HwjdR/DfxULXw/NY6rq1tIot3vjcSy4QhN7McbuSOvpzXqdFZ/VoWa73/E6Hn+JlCEWvh5esteW1k1e3RdDzHxZ4e1q7/Z+i8PW2nySaqLK1jNsGXduV4ywznHAB79qX4iaFr8kXg7WNJ0ttQn0STdPZrIquwZFHBPHGDXptFW6Sd3ft+BnSzqtTafKnaU5ddedKLW+1lp18zzj4i2finXdG0O8t9KuvIjm83U9IiuxHLKmOE3ggHHpmsXQ/DGpJ8TPD2sWnhG40bTIIZ1lEl55zKxHG4Fjt/D8a9hopewXNzX63Ko53Vo0XRhBJWkvtbSv0vZtX0bTZ5h4d8O61bXfxEefT5EXU2BsiSv77924459SOuK2fh74duYPhRb+HdSt2sbiS2kimTjchYnnj6121FEaMV91jLEZvWrxaaS1i9O8Y8q/D8TwrTvBuuaRZDw/deFdW1QqSkd3b648Vq6HpuTdleOoAr2PwxpkGjaBZ6bb24t44IwoiDlwh6kAnqM1pUVVOkqewZhm9bHpKora3estX3s20vkkFFFFaHlBRRRQAUUUUAFFFFABRRRQAUUUUAFFFFABRRRQAUUUUAFFFFABRRRQAUUUUAFFFFABRRRQAUUUUAFFFFABRRRQAUUUUAFFFFABRRRQAUUUUAFFFFABRRRQAUUUUAFFFFABRRRQAUUUUAFFFFABWbregaJrcXl6vpNnfLjA86FWI+hPIrSoqozlB3i7MmUVJWkro8u174D/D/UtzW9lcabIehtpjtB+hzXDap+zRyf7L8Ucdhc2/8A8Sa+iqK9WhnuYUdI1X89fzPPq5PgqvxU18tPyPk7Uv2d/G9uT9jutLvAPSUxk/mKx5/gd8Rov+YPDJ/uXKmvsmivQhxZjorVRfy/4Jwy4awb2uvn/wAA+KX+DvxIVtv/AAi9w3usseP/AEKrEHwU+I8vXQRH/vzoP619nUVq+L8Z/JH8f8zNcMYX+aX4f5HyHZfAD4g3DDzYdOtl7l7nJ/ICuk039mrV3w2oeJLOId1hhZiPxNfTFFc1TirMJ7NL0X+dzeHDuCjum/V/5HjGg/s6+ELMq+qX2oak45xuES/kOf1r0Hw/4A8G6DtbS/DthC69JGj3vn1y2TXTUV5eIzTGYj+JUb+en3Ho0cvw1D+HBIBwKKKK4DsCiiigAooooAKKKKACiiigAooooAKKKKACiiigAooooAKKKKACiiigAooooAKKKKACiiigAooooAKKKKACiiigAooooAKKKKACiiigAooooAKKKKACiiigAooooAKKKKACiiigAooooAKKKKACiiigAooooAKKKKACiiigAooooAKKKKACiiigAooooAKKKKACiiigAooooAKKKKACiiigAooooAKKKKACiiigAooooAKKKKACiiigAooooAKKKKACiub+KVzcWfw48RXdpPJBcQ6dO8csbbWRghwQexr5u8LeLvFU37Geva/N4i1STVororHetcsZlHmqMB85HHFOKun5W/F2K5dIvu2vuVz61or4++HXx21HXvgb4l8P6xq09v4o03TzJZ3vmlZbiPcPmDdd4zz69adfeMfFifsVweIV8SaqNXOoKhvRdN5xXf035zitZ0XG9/L8XYlaqPm2vuVz6/or5N0TwL8arb4dWvj7QfivqV/cvZLe/wBn3jM6ldu4qNxIJx6gVr698XNW8Zfsk6x4qs7qXSdesporW6ks5DGVkEseSpHIDKw49yKmVO17O9mr/N2COtuz/wCHPpuivmLXPi/r3g39mjwVeWk8l/4o163SGC4uW8xt2Buc5+82WGM+tFv8HfjbdaCniBvi/qSeIJEE4sPMcQBjzsLZx+G3FDp2bu9E7AtUu7Pp2ivmv9ozVviP4W/Z10qfWvEH2XxKL+KO5u9LlaLcpB4JGOfXHFYPwWtJtQ8WeGro/tEzaxdSNHPLobXbu0p2bniI3845zx2pwpczeuzt+FxSfLFS7q59ZUVneJ5JIfDWqTRO0ciWcrIynBUhDgivj74FeGvin8TtD1LXbP4ua7p0tleNDHDLPJIjEcjPzdPwNRCPM35K/wChTVkm3u7H2lRXzx8E/i14ks9d8UeBPiVJFcat4dgkuBeRgDzo0GSDjgnBBBx65rk/BH/C1/2gbrUPEsHje68H+HLe4aC0hss7iQAcEKRuwCMknqeBVezbem1r38nsFrX5tNbfM+s6K+X/AAn4v+IHwl+MGm/D3x3rreI9F1fAsr+XJkUscA5PPXgg59q4v43/ABU8Y+B/2mbuSx1nUZdJszC0mnGZjAyFfm+ToPrTjS5pRSejvr6Caavpqv1PtSivjv8Aaa/aEk1TStM0j4d6tc2wmhS6vby1co8WekW4dDnr/wDXqz8YfF/iqy/Zn8AatZ+JtVtNQu5wtzdx3TLJIMP95gcnoPypeyly8z72KUbyUe6b+4+u6K+XPgdYyXHjfSLlf2hJfEsoXzZNG+1M5k+XlSC56fTtXIeNPF/irxR8aNe0DX/ibefD+1spGTTowWjikx93JBHX1OabpNSUfX8PzJjqm/T8T7SorwnRPBXxO8TfCaLSdQ+J8cOoLciSDVNMkZ3aEfwu6kbs14r8NdD+JvjL4m+IfBa/FzxFaHRt2bg3MrebhgPu7uOtEaac3G+2vy0/zD7PMfcFFfMmv6z4o0f9qXwj4UPibU5rFdOiS4i+0MI7hwpBdlzgkkZpvjrxl4++KHxfvPhv4B1o+H9N03P26/jyJCR15HP0AxSVNu3Lre/3LqNrlvzdEvx6H07RXyb44t/ix8Bms/E3/Ce3Xi7QmnWK8gvckrn2JOPqDVv4++Pdam8e/DS88Pa5qNhp2rxxzSwQXDIkgaQcMAcHuKqNLncVF7u3zE00m30TfrY+p6K+df2svEfiDRPFfgSHR9av9PiurtVuEt52QSjcOGA61w/7RfiLxAvx8sfD8fxE1HwlpM1jG0twt06QxHHUgEDmohDnS8219w3o7eSf3n2FRXi37NWntBJq1ynxcfx/CwRMec0gtz+LHrXtNE48rsSncKKKKgYUUUUAFFFFABRRRQAUUUUAFFFFABRRRQAUUUUAFFFFABRRRQAUUUUAFFFFABRRRQAUUUUAFFFFABRRRQAUUUUAFFFFABRRRQAUUUUAFFFFABRRRQAUUUUAFFFFABRRRQAUUUUAFFFFABRRRQAUUUUAFFFFABRRRQAUUUUAFFFFABRRRQAUUUUAFFFFABRRRQAUUUUAFFFFABRRRQAUUUUAFFFFABRRRQAUUUUAc18U7ee6+G3iO2tYXmnl02dI40XLMxQ4AHc181eFfDHiOL9i7XtFl0LUU1OS7LJaNbsJWHnKchcZ6V9dUU4uyfnb8Hcrm0iuzb+9WPjbxJ8DL7X/ANnvw3r2maXcWninTrBUurUxlJLiMfwleu4frUt/4V8Sv+xNBoa6DqR1QagrGzFu3mhd/XbjOK+xKK0dVtNdG0/udyLaxfa58m6R8S/ihL8NrLwD4c+FOt2+orYCy+23SFY1G3aXGQMfjWjrfwn1fwV+yLrfhuO3l1LXb+eK7uYbVC53mWP5VA64VR+Rr6hopSqXvZWbtf5O446WXRf8MfLniD4S6/4x/Zm8ERafbyWniXQLdJobaddjE4G5CD0bKgjNWLb46fFO10BNFk+EOsSeIY0EAuPLb7OzjjceM/0r6bopupdu60buCsku6Pmn9pOz8feKv2dNKGseG3/4SFtQikuLKwVptqgHkgdPf0rB+DOp6Ppvijw1bxfs/wCsaXqaNFbyaw8bgRsV2PKc9Acsfxr60oop1eRy03d/wsKXvRS7KxneKI3l8NapFGjO72cyqqjJJKHAFfHvwF8aeOvhf4c1TRI/hX4i1O4vL1p4pfIZEXsAeM19p0VEJcrl5q36lN3SXZ3/AEPnH4JfCrxNq3iHxT4/+ItutjqHiK3kt0sl6xI6gEn0+UAAVy/w/vviX+z7PqPhS68D6h4p0Ga5aeyuLAZOSAM98ZAGQe4r62oqvaNPRaWtbyWwN3vza63+e35Hy14X8NeO/jH8ZNM8feLvD8vh3QNGwbO0uBiRypyBg85zyT7U+88FXut/tg6zJqugXc2gXmmmF7h4D5LZjxgN0zmvqKijnWiS0SenruK7d3fV2/DY+T/F/wAA4/AfwY8XLpUE2tavfzKtt5MRaRIN4IQAc59fpWf8Y/DHiO7/AGY/h9ptt4f1K6vbWcNcWsduzSIMP95QMjr+tfYFFHtJW17p/cUpWkpev4ny18E9W0e18Z6Rb2PwD1Xw/fMvlNqsiOFjO3ljnsar/FbXPE0njHVNP8ffBOPxLp5yunXWmwkyBezGQcn6HpX1bRROpzSTa/r9CY+7ex87/sY+EvFfh3SdcvNZsLrStLvZt1hp9wx3xjJ5wenHHvWf+zx4f13Tv2jPHmpX+j31rZXAfybiWBljk+cfdY8Gvpiim6r9pz+TX5f5Ct7rj3dz5u8faDrk/wC2J4d1mDSL6XTYrVBJdrCxiU4PBboKzfG/hXx18KfjHf8AxE8HaHNr+jaqD9stLfmVCeuB169DX1HRUxm4qKXS/wCJcpczd+tvw2Pzs8Zt8StbvNQW80rxdB4c1TUI5JYb+FpHRt3AHH8q9v8A2g/hzr8Ok+A/EnhLSbnU4vDsEaSWYX99tBDZ29c57V9RuquMMoYdeRmlq/bNKPKrWd/wsJu8m31TX37nyD4ouPHnxx+IfhUR+AdU8O2OkTLLcTXykDhskgkD06VF+0doepL+0JZa3ceA9T8VaLBZRpNBBAxSUgYxuHpX2HRSVSzXKtrv7xbt37W+48V/Zs1TTbmfVbPS/hTqHgaIBXdrhWCzn2z6V7VRRUzlzO4krBRRRUDCiiigAooooAKKKKACiiigAooooAKKKKACiiigAooooAKKKKACiiigAooooAKKKKACiiigAooooAKKKKACiiigAooooAKKKKACiiigAooooAKKKKACiiigAooooAKKKKACiiigAooooAKKKKACiiigAooooAKKKKACiiigAooooAKKKKACiiigAooooAKKKKACiiigAooooAKKKKACiiigAooooAKKKKACiiigAooooAKKKKACiiigAr5V+M2tfEXVv2nIfAPhXxte6DbXVnG6BMGNG2kk4xnmvqqvkX4zanqPhH9rm28Yjw5q2q2VpYxBhZ27NuJQjg4xV0be1jfzLV+Sdt7fqjV1Lxl8V/gf4o0aPx/rUHifwxqcwga72Ylibuc+oGTjvg1D+034v8X2vxz0HwzoPjubwzpl/psTyT71EMbF5fnbI9FAql4wbxt+0d4l0PS4vCd94c8Ladc/aLi6vVKuT0OPfaSAB61T/aw0yOP4/eHL3UPCuo69oNrpUK3VtbQu3mKHl+TcOh6GtUvehz73f3W6grWny/y/jdbHrv7O1n4ih1LVp9W+K9r44t/KjVIoHDfZ2yTk4HcfyqX9r/xHrnhf4PTap4e1O402+F5CgnhIDBS3I5rJ/Zh1bwXNq2r6f4R+Gur+Ed0KSzyXasFmwSABnuOas/tr2N7qHwRnt7C0nupjfQERwxl2xu64HNZ1/ij8vzDD2dR3/rQ9J+FV9d6l8N/D9/f3D3F1PYRSSyv952K8k14j+1z8QPFlj4l8PeBfAGoXVrrN1m4mNqRvKnIReQeD8x/CrnwS+NDNZ+G/BNx4D8S2siQx2r3ksBESkDBY8ZxXmmiaJ8UPiF8d/EXj3wxBHp0thMYrSTVIGVfKIZF2hhzwCfxrSdO9dvpq/wDIzovlpa72S+b/AKZ7X+yL4/1Dxv8ADmSHXbyS61rS7hoLmSXG9weVY/y/Cu/+Ld9eaZ8Ndf1DT7h7a6gspHilT7yMBwRXzX8BtM8Z/DH9oi80XxHYySQa9GWmuLSFjb+YcupyBgc7h+NfR/xnhmuPhX4jhgieWV7CQKiKSzHHQAVhjdabnHqunfqXRXLV5Xtf8GfK/wAJbz4leNPDVvrlz8eI9IdpzGbO7lQSELjnp3zXsn7U/jzVvA/wt06y0bU3TX9TeK3huYsbzgAu4+v9a8//AGYvgX4R8SfDa21rxZot9Fqy3bjEjPEQq7dvyn8az/jRo3jL4jftBWOh+F7GSG18OwKttcXkLC33qAxJJGD0UfhXVWUXVVPpe79ETT0vU7L8eh2H7IvxB8V6jr+v+CfHuoXN1rNoRNEbkjeF6MvAHsatWPjDxQ/7YN74WbW7s6IlpvWyyPLB2Zz0zXmupaL8Tvh78edB8b+J7ePUZdQlEd1JpkDMnl8KdwA44I/Ku20zTtQb9ta81QafdiyexG24MLCM5j/vYxS0lKM+6d/VBJcsai9Gvm0cP4T+PHibwz8etUsfE+tXV94da/e2aOXBW2XPDLgdql/aI+P2t3nxAtdF8Ba7PZ6XZyok1zbEYuXYjIyR0Aqb4a/DL/hNvG/xR0fW9MuLZLpmayupYGULIHBVlJHP4VU+L/wdk8A/C3wrplhZS6lq0uriW/uLeFnzwcDgZCipp8nLS5t7R+d+/pqayS5528/lbX8dj7I0SSSbRrKWVi8j26MzHqSVGTVyqWgKy6HYKylWFtGCCOQdoq7WM/iZhD4UFFFFS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3"/>
          <a:stretch>
            <a:fillRect/>
          </a:stretch>
        </p:blipFill>
        <p:spPr>
          <a:xfrm>
            <a:off x="1292281" y="1737360"/>
            <a:ext cx="9251270" cy="4226560"/>
          </a:xfrm>
          <a:prstGeom prst="rect">
            <a:avLst/>
          </a:prstGeom>
        </p:spPr>
      </p:pic>
    </p:spTree>
    <p:extLst>
      <p:ext uri="{BB962C8B-B14F-4D97-AF65-F5344CB8AC3E}">
        <p14:creationId xmlns:p14="http://schemas.microsoft.com/office/powerpoint/2010/main" val="107497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LES DONNEES DISPONIBLES </a:t>
            </a:r>
            <a:br>
              <a:rPr lang="fr-FR" b="1" dirty="0">
                <a:solidFill>
                  <a:srgbClr val="0070C0"/>
                </a:solidFill>
              </a:rPr>
            </a:br>
            <a:r>
              <a:rPr lang="fr-FR" b="1" dirty="0">
                <a:solidFill>
                  <a:srgbClr val="0070C0"/>
                </a:solidFill>
              </a:rPr>
              <a:t>AU NIVEAU DU TERRITOIRE </a:t>
            </a:r>
          </a:p>
        </p:txBody>
      </p:sp>
      <p:sp>
        <p:nvSpPr>
          <p:cNvPr id="3" name="Espace réservé du contenu 2"/>
          <p:cNvSpPr>
            <a:spLocks noGrp="1"/>
          </p:cNvSpPr>
          <p:nvPr>
            <p:ph sz="half" idx="1"/>
          </p:nvPr>
        </p:nvSpPr>
        <p:spPr>
          <a:xfrm>
            <a:off x="1097280" y="1791249"/>
            <a:ext cx="10058400" cy="4491986"/>
          </a:xfrm>
        </p:spPr>
        <p:txBody>
          <a:bodyPr>
            <a:noAutofit/>
          </a:bodyPr>
          <a:lstStyle/>
          <a:p>
            <a:pPr marL="0" indent="0">
              <a:buClr>
                <a:srgbClr val="99CC00"/>
              </a:buClr>
              <a:buNone/>
              <a:defRPr/>
            </a:pPr>
            <a:r>
              <a:rPr lang="fr-FR" altLang="fr-FR" sz="2400" b="1" u="sng" dirty="0">
                <a:solidFill>
                  <a:schemeClr val="tx1"/>
                </a:solidFill>
                <a:cs typeface="Arial" panose="020B0604020202020204" pitchFamily="34" charset="0"/>
              </a:rPr>
              <a:t>Au niveau territorial, on distingue deux types de données disponibles: </a:t>
            </a:r>
            <a:br>
              <a:rPr lang="fr-FR" altLang="fr-FR" sz="2400" b="1" u="sng" dirty="0">
                <a:solidFill>
                  <a:schemeClr val="tx1"/>
                </a:solidFill>
                <a:cs typeface="Arial" panose="020B0604020202020204" pitchFamily="34" charset="0"/>
              </a:rPr>
            </a:br>
            <a:endParaRPr lang="fr-FR" sz="2400" b="1" u="sng" dirty="0">
              <a:solidFill>
                <a:schemeClr val="tx1"/>
              </a:solidFill>
              <a:ea typeface="+mn-lt"/>
              <a:cs typeface="Arial" panose="020B0604020202020204" pitchFamily="34" charset="0"/>
            </a:endParaRPr>
          </a:p>
          <a:p>
            <a:pPr algn="just">
              <a:buFont typeface="Arial" panose="020B0604020202020204" pitchFamily="34" charset="0"/>
              <a:buChar char="•"/>
            </a:pPr>
            <a:r>
              <a:rPr lang="fr-FR" sz="2400" dirty="0">
                <a:solidFill>
                  <a:schemeClr val="tx1"/>
                </a:solidFill>
                <a:ea typeface="+mn-lt"/>
                <a:cs typeface="+mn-lt"/>
              </a:rPr>
              <a:t> Les </a:t>
            </a:r>
            <a:r>
              <a:rPr lang="fr-FR" sz="2400" b="1" dirty="0">
                <a:solidFill>
                  <a:srgbClr val="0070C0"/>
                </a:solidFill>
                <a:ea typeface="+mn-lt"/>
                <a:cs typeface="+mn-lt"/>
              </a:rPr>
              <a:t>d</a:t>
            </a:r>
            <a:r>
              <a:rPr lang="fr-FR" sz="2400" b="1" dirty="0">
                <a:solidFill>
                  <a:srgbClr val="0070C0"/>
                </a:solidFill>
                <a:ea typeface="Lato Medium"/>
                <a:cs typeface="Lato Medium"/>
              </a:rPr>
              <a:t>onnées statistiques existantes </a:t>
            </a:r>
            <a:r>
              <a:rPr lang="fr-FR" sz="2400" dirty="0">
                <a:solidFill>
                  <a:schemeClr val="tx1"/>
                </a:solidFill>
                <a:ea typeface="Lato Medium"/>
                <a:cs typeface="Lato Medium"/>
              </a:rPr>
              <a:t>sur les territoires</a:t>
            </a:r>
          </a:p>
          <a:p>
            <a:pPr algn="just">
              <a:buFont typeface="Arial" panose="020B0604020202020204" pitchFamily="34" charset="0"/>
              <a:buChar char="•"/>
            </a:pPr>
            <a:r>
              <a:rPr lang="fr-FR" sz="2400" dirty="0">
                <a:solidFill>
                  <a:schemeClr val="tx1"/>
                </a:solidFill>
                <a:ea typeface="Lato Medium"/>
                <a:cs typeface="Lato Medium"/>
              </a:rPr>
              <a:t> Les </a:t>
            </a:r>
            <a:r>
              <a:rPr lang="fr-FR" sz="2400" b="1" dirty="0">
                <a:solidFill>
                  <a:srgbClr val="0070C0"/>
                </a:solidFill>
                <a:ea typeface="Lato Medium"/>
                <a:cs typeface="Lato Medium"/>
              </a:rPr>
              <a:t>données collectées dans des études additionnelles </a:t>
            </a:r>
            <a:r>
              <a:rPr lang="fr-FR" sz="2400" dirty="0">
                <a:solidFill>
                  <a:schemeClr val="tx1"/>
                </a:solidFill>
                <a:ea typeface="Lato Medium"/>
                <a:cs typeface="Lato Medium"/>
              </a:rPr>
              <a:t>menées par les acteurs du territoire (données quantitatives et qualitatives)</a:t>
            </a:r>
          </a:p>
          <a:p>
            <a:pPr algn="just">
              <a:buFont typeface="Arial" panose="020B0604020202020204" pitchFamily="34" charset="0"/>
              <a:buChar char="•"/>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Tree>
    <p:extLst>
      <p:ext uri="{BB962C8B-B14F-4D97-AF65-F5344CB8AC3E}">
        <p14:creationId xmlns:p14="http://schemas.microsoft.com/office/powerpoint/2010/main" val="170041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5">
                    <a:lumMod val="75000"/>
                  </a:schemeClr>
                </a:solidFill>
              </a:rPr>
              <a:t>OBJECTIFS</a:t>
            </a:r>
            <a:endParaRPr lang="fr-FR" b="1" dirty="0">
              <a:solidFill>
                <a:schemeClr val="accent5">
                  <a:lumMod val="75000"/>
                </a:schemeClr>
              </a:solidFill>
            </a:endParaRPr>
          </a:p>
        </p:txBody>
      </p:sp>
      <p:sp>
        <p:nvSpPr>
          <p:cNvPr id="3" name="Espace réservé du contenu 2"/>
          <p:cNvSpPr>
            <a:spLocks noGrp="1"/>
          </p:cNvSpPr>
          <p:nvPr>
            <p:ph idx="1"/>
          </p:nvPr>
        </p:nvSpPr>
        <p:spPr>
          <a:xfrm>
            <a:off x="985520" y="2475654"/>
            <a:ext cx="10058400" cy="4023360"/>
          </a:xfrm>
        </p:spPr>
        <p:txBody>
          <a:bodyPr>
            <a:noAutofit/>
          </a:bodyPr>
          <a:lstStyle/>
          <a:p>
            <a:r>
              <a:rPr lang="fr-FR" sz="2400" dirty="0"/>
              <a:t>1. </a:t>
            </a:r>
            <a:r>
              <a:rPr lang="fr-FR" sz="2400" b="1" dirty="0"/>
              <a:t>Rappeler les concepts clés </a:t>
            </a:r>
            <a:r>
              <a:rPr lang="fr-FR" sz="2400" dirty="0"/>
              <a:t>de l’insécurité et de la précarité alimentaire.</a:t>
            </a:r>
          </a:p>
          <a:p>
            <a:r>
              <a:rPr lang="fr-FR" sz="2400" dirty="0" smtClean="0"/>
              <a:t>2</a:t>
            </a:r>
            <a:r>
              <a:rPr lang="fr-FR" sz="2400" dirty="0"/>
              <a:t>. </a:t>
            </a:r>
            <a:r>
              <a:rPr lang="fr-FR" sz="2400" b="1" dirty="0"/>
              <a:t>Présenter les données existantes </a:t>
            </a:r>
            <a:r>
              <a:rPr lang="fr-FR" sz="2400" dirty="0"/>
              <a:t>en France </a:t>
            </a:r>
            <a:endParaRPr lang="fr-FR" sz="2400" dirty="0" smtClean="0"/>
          </a:p>
          <a:p>
            <a:pPr lvl="1"/>
            <a:r>
              <a:rPr lang="fr-FR" sz="2000" dirty="0"/>
              <a:t>La mesure au niveau national</a:t>
            </a:r>
          </a:p>
          <a:p>
            <a:pPr lvl="1"/>
            <a:r>
              <a:rPr lang="fr-FR" sz="2000" dirty="0" smtClean="0"/>
              <a:t>La mesure au niveau des territoires</a:t>
            </a:r>
          </a:p>
          <a:p>
            <a:pPr lvl="1"/>
            <a:r>
              <a:rPr lang="fr-FR" sz="2000" dirty="0" smtClean="0"/>
              <a:t>La </a:t>
            </a:r>
            <a:r>
              <a:rPr lang="fr-FR" sz="2000" dirty="0"/>
              <a:t>mesure au niveau des </a:t>
            </a:r>
            <a:r>
              <a:rPr lang="fr-FR" sz="2000" dirty="0" smtClean="0"/>
              <a:t>ménages / personnes </a:t>
            </a:r>
            <a:endParaRPr lang="fr-FR" sz="2000" dirty="0"/>
          </a:p>
          <a:p>
            <a:r>
              <a:rPr lang="fr-FR" sz="2400" dirty="0"/>
              <a:t>3. </a:t>
            </a:r>
            <a:r>
              <a:rPr lang="fr-FR" sz="2400" b="1" dirty="0"/>
              <a:t>Identifier les </a:t>
            </a:r>
            <a:r>
              <a:rPr lang="fr-FR" sz="2400" b="1" dirty="0" smtClean="0"/>
              <a:t>données / indicateurs </a:t>
            </a:r>
            <a:r>
              <a:rPr lang="fr-FR" sz="2400" b="1" dirty="0" smtClean="0"/>
              <a:t>manquants, à créer tous ensemble</a:t>
            </a:r>
            <a:endParaRPr lang="fr-FR" sz="2400" dirty="0"/>
          </a:p>
        </p:txBody>
      </p:sp>
    </p:spTree>
    <p:extLst>
      <p:ext uri="{BB962C8B-B14F-4D97-AF65-F5344CB8AC3E}">
        <p14:creationId xmlns:p14="http://schemas.microsoft.com/office/powerpoint/2010/main" val="1333606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EXEMPLES DE DIAGNOSTICS TERRITORIAUX </a:t>
            </a:r>
          </a:p>
        </p:txBody>
      </p:sp>
      <p:sp>
        <p:nvSpPr>
          <p:cNvPr id="3" name="Espace réservé du contenu 2"/>
          <p:cNvSpPr>
            <a:spLocks noGrp="1"/>
          </p:cNvSpPr>
          <p:nvPr>
            <p:ph sz="half" idx="1"/>
          </p:nvPr>
        </p:nvSpPr>
        <p:spPr>
          <a:xfrm>
            <a:off x="1097280" y="1791249"/>
            <a:ext cx="10058400" cy="4491986"/>
          </a:xfrm>
        </p:spPr>
        <p:txBody>
          <a:bodyPr>
            <a:noAutofit/>
          </a:bodyPr>
          <a:lstStyle/>
          <a:p>
            <a:pPr marL="0" indent="0">
              <a:buClr>
                <a:srgbClr val="99CC00"/>
              </a:buClr>
              <a:buNone/>
              <a:defRPr/>
            </a:pPr>
            <a:r>
              <a:rPr lang="fr-FR" altLang="fr-FR" sz="2400" b="1" u="sng">
                <a:solidFill>
                  <a:schemeClr val="tx1"/>
                </a:solidFill>
                <a:cs typeface="Arial" panose="020B0604020202020204" pitchFamily="34" charset="0"/>
              </a:rPr>
              <a:t>Le diagnostic de la Précarité alimentaire en Ile de France réalisé par l’ANSA et le </a:t>
            </a:r>
            <a:r>
              <a:rPr lang="fr-FR" altLang="fr-FR" sz="2400" b="1" u="sng" err="1">
                <a:solidFill>
                  <a:schemeClr val="tx1"/>
                </a:solidFill>
                <a:cs typeface="Arial" panose="020B0604020202020204" pitchFamily="34" charset="0"/>
              </a:rPr>
              <a:t>Crédoc</a:t>
            </a:r>
            <a:r>
              <a:rPr lang="fr-FR" altLang="fr-FR" sz="2400" b="1" u="sng">
                <a:solidFill>
                  <a:schemeClr val="tx1"/>
                </a:solidFill>
                <a:cs typeface="Arial" panose="020B0604020202020204" pitchFamily="34" charset="0"/>
              </a:rPr>
              <a:t> dans le cadre de France Relance</a:t>
            </a: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pic>
        <p:nvPicPr>
          <p:cNvPr id="6" name="Image 5"/>
          <p:cNvPicPr>
            <a:picLocks noChangeAspect="1"/>
          </p:cNvPicPr>
          <p:nvPr/>
        </p:nvPicPr>
        <p:blipFill>
          <a:blip r:embed="rId2"/>
          <a:stretch>
            <a:fillRect/>
          </a:stretch>
        </p:blipFill>
        <p:spPr>
          <a:xfrm>
            <a:off x="6412175" y="2438401"/>
            <a:ext cx="5806242" cy="3676072"/>
          </a:xfrm>
          <a:prstGeom prst="rect">
            <a:avLst/>
          </a:prstGeom>
        </p:spPr>
      </p:pic>
      <p:sp>
        <p:nvSpPr>
          <p:cNvPr id="7" name="Espace réservé du contenu 2"/>
          <p:cNvSpPr>
            <a:spLocks noGrp="1"/>
          </p:cNvSpPr>
          <p:nvPr>
            <p:ph sz="half" idx="1"/>
          </p:nvPr>
        </p:nvSpPr>
        <p:spPr>
          <a:xfrm>
            <a:off x="1097280" y="2609855"/>
            <a:ext cx="10058400" cy="4491986"/>
          </a:xfrm>
        </p:spPr>
        <p:txBody>
          <a:bodyPr>
            <a:noAutofit/>
          </a:bodyPr>
          <a:lstStyle/>
          <a:p>
            <a:pPr marL="0" indent="0">
              <a:buClr>
                <a:srgbClr val="99CC00"/>
              </a:buClr>
              <a:buNone/>
              <a:defRPr/>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8" name="Espace réservé du contenu 2"/>
          <p:cNvSpPr>
            <a:spLocks noGrp="1"/>
          </p:cNvSpPr>
          <p:nvPr>
            <p:ph sz="half" idx="1"/>
          </p:nvPr>
        </p:nvSpPr>
        <p:spPr>
          <a:xfrm>
            <a:off x="1097280" y="2887742"/>
            <a:ext cx="4898571" cy="3065418"/>
          </a:xfrm>
        </p:spPr>
        <p:txBody>
          <a:bodyPr>
            <a:noAutofit/>
          </a:bodyPr>
          <a:lstStyle/>
          <a:p>
            <a:pPr marL="0" indent="0" algn="just">
              <a:buNone/>
            </a:pPr>
            <a:r>
              <a:rPr lang="fr-FR" sz="2400">
                <a:solidFill>
                  <a:schemeClr val="tx1"/>
                </a:solidFill>
                <a:ea typeface="Lato Medium"/>
                <a:cs typeface="Lato Medium"/>
              </a:rPr>
              <a:t>Il s’agit là d’un exemple de diagnostic mobilisant des </a:t>
            </a:r>
            <a:r>
              <a:rPr lang="fr-FR" sz="2400" b="1">
                <a:solidFill>
                  <a:srgbClr val="0070C0"/>
                </a:solidFill>
                <a:ea typeface="Lato Medium"/>
                <a:cs typeface="Lato Medium"/>
              </a:rPr>
              <a:t>données statistiques déjà existantes</a:t>
            </a:r>
            <a:r>
              <a:rPr lang="fr-FR" sz="2400">
                <a:solidFill>
                  <a:schemeClr val="tx1"/>
                </a:solidFill>
                <a:ea typeface="Lato Medium"/>
                <a:cs typeface="Lato Medium"/>
              </a:rPr>
              <a:t>. </a:t>
            </a:r>
          </a:p>
          <a:p>
            <a:pPr marL="0" indent="0" algn="just">
              <a:buNone/>
            </a:pPr>
            <a:r>
              <a:rPr lang="fr-FR" sz="2400">
                <a:solidFill>
                  <a:schemeClr val="tx1"/>
                </a:solidFill>
                <a:ea typeface="Lato Medium"/>
                <a:cs typeface="Lato Medium"/>
              </a:rPr>
              <a:t>L’Ansa et le </a:t>
            </a:r>
            <a:r>
              <a:rPr lang="fr-FR" sz="2400" err="1">
                <a:solidFill>
                  <a:schemeClr val="tx1"/>
                </a:solidFill>
                <a:ea typeface="Lato Medium"/>
                <a:cs typeface="Lato Medium"/>
              </a:rPr>
              <a:t>Crédoc</a:t>
            </a:r>
            <a:r>
              <a:rPr lang="fr-FR" sz="2400">
                <a:solidFill>
                  <a:schemeClr val="tx1"/>
                </a:solidFill>
                <a:ea typeface="Lato Medium"/>
                <a:cs typeface="Lato Medium"/>
              </a:rPr>
              <a:t> ont choisi </a:t>
            </a:r>
            <a:r>
              <a:rPr lang="fr-FR" sz="2400" b="1">
                <a:solidFill>
                  <a:srgbClr val="0070C0"/>
                </a:solidFill>
                <a:ea typeface="Lato Medium"/>
                <a:cs typeface="Lato Medium"/>
              </a:rPr>
              <a:t>5 axes d’analyse</a:t>
            </a:r>
            <a:r>
              <a:rPr lang="fr-FR" sz="2400">
                <a:solidFill>
                  <a:schemeClr val="tx1"/>
                </a:solidFill>
                <a:ea typeface="Lato Medium"/>
                <a:cs typeface="Lato Medium"/>
              </a:rPr>
              <a:t> compilant différentes données.</a:t>
            </a:r>
          </a:p>
          <a:p>
            <a:pPr marL="0" indent="0" algn="just">
              <a:buNone/>
            </a:pPr>
            <a:r>
              <a:rPr lang="fr-FR" sz="2400">
                <a:solidFill>
                  <a:schemeClr val="tx1"/>
                </a:solidFill>
                <a:ea typeface="Lato Medium"/>
                <a:cs typeface="Lato Medium"/>
              </a:rPr>
              <a:t>Lien du diagnostic : </a:t>
            </a:r>
            <a:r>
              <a:rPr lang="fr-FR" sz="2400">
                <a:solidFill>
                  <a:srgbClr val="000000"/>
                </a:solidFill>
                <a:ea typeface="Lato Medium"/>
                <a:cs typeface="Lato Medium"/>
                <a:hlinkClick r:id="rId3"/>
              </a:rPr>
              <a:t>https://ansa-precarite-alimentaire.credoc.fr/</a:t>
            </a:r>
            <a:r>
              <a:rPr lang="fr-FR" sz="2400">
                <a:solidFill>
                  <a:srgbClr val="000000"/>
                </a:solidFill>
                <a:ea typeface="Lato Medium"/>
                <a:cs typeface="Lato Medium"/>
              </a:rPr>
              <a:t> </a:t>
            </a:r>
            <a:endParaRPr lang="fr-FR" sz="2400">
              <a:ea typeface="Lato Medium"/>
              <a:cs typeface="Lato Medium"/>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Tree>
    <p:extLst>
      <p:ext uri="{BB962C8B-B14F-4D97-AF65-F5344CB8AC3E}">
        <p14:creationId xmlns:p14="http://schemas.microsoft.com/office/powerpoint/2010/main" val="411420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EXEMPLES DE DIAGNOSTICS TERRITORIAUX </a:t>
            </a:r>
          </a:p>
        </p:txBody>
      </p:sp>
      <p:sp>
        <p:nvSpPr>
          <p:cNvPr id="3" name="Espace réservé du contenu 2"/>
          <p:cNvSpPr>
            <a:spLocks noGrp="1"/>
          </p:cNvSpPr>
          <p:nvPr>
            <p:ph sz="half" idx="1"/>
          </p:nvPr>
        </p:nvSpPr>
        <p:spPr>
          <a:xfrm>
            <a:off x="1097280" y="1791249"/>
            <a:ext cx="10058400" cy="4491986"/>
          </a:xfrm>
        </p:spPr>
        <p:txBody>
          <a:bodyPr>
            <a:noAutofit/>
          </a:bodyPr>
          <a:lstStyle/>
          <a:p>
            <a:pPr marL="0" indent="0">
              <a:buClr>
                <a:srgbClr val="99CC00"/>
              </a:buClr>
              <a:buNone/>
              <a:defRPr/>
            </a:pPr>
            <a:r>
              <a:rPr lang="fr-FR" altLang="fr-FR" sz="2400" b="1" u="sng" dirty="0">
                <a:solidFill>
                  <a:schemeClr val="tx1"/>
                </a:solidFill>
                <a:cs typeface="Arial" panose="020B0604020202020204" pitchFamily="34" charset="0"/>
              </a:rPr>
              <a:t>L’indice </a:t>
            </a:r>
            <a:r>
              <a:rPr lang="fr-FR" altLang="fr-FR" sz="2400" b="1" u="sng" dirty="0" err="1">
                <a:solidFill>
                  <a:schemeClr val="tx1"/>
                </a:solidFill>
                <a:cs typeface="Arial" panose="020B0604020202020204" pitchFamily="34" charset="0"/>
              </a:rPr>
              <a:t>Vobsalim</a:t>
            </a:r>
            <a:r>
              <a:rPr lang="fr-FR" altLang="fr-FR" sz="2400" b="1" u="sng" dirty="0">
                <a:solidFill>
                  <a:schemeClr val="tx1"/>
                </a:solidFill>
                <a:cs typeface="Arial" panose="020B0604020202020204" pitchFamily="34" charset="0"/>
              </a:rPr>
              <a:t>/INRAE au niveau communal à </a:t>
            </a:r>
            <a:r>
              <a:rPr lang="fr-FR" altLang="fr-FR" sz="2400" b="1" u="sng" dirty="0" smtClean="0">
                <a:solidFill>
                  <a:schemeClr val="tx1"/>
                </a:solidFill>
                <a:cs typeface="Arial" panose="020B0604020202020204" pitchFamily="34" charset="0"/>
              </a:rPr>
              <a:t>Montpellier</a:t>
            </a:r>
            <a:r>
              <a:rPr lang="fr-FR" sz="2400" dirty="0">
                <a:solidFill>
                  <a:schemeClr val="tx1"/>
                </a:solidFill>
                <a:ea typeface="Lato Medium"/>
                <a:cs typeface="Lato Medium"/>
              </a:rPr>
              <a:t> -  OBSOALIM34</a:t>
            </a:r>
          </a:p>
          <a:p>
            <a:pPr marL="0" indent="0">
              <a:buClr>
                <a:srgbClr val="99CC00"/>
              </a:buClr>
              <a:buNone/>
              <a:defRPr/>
            </a:pPr>
            <a:r>
              <a:rPr lang="fr-FR" altLang="fr-FR" sz="2400" b="1" u="sng" dirty="0" smtClean="0">
                <a:solidFill>
                  <a:schemeClr val="tx1"/>
                </a:solidFill>
                <a:cs typeface="Arial" panose="020B0604020202020204" pitchFamily="34" charset="0"/>
              </a:rPr>
              <a:t>: </a:t>
            </a: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
        <p:nvSpPr>
          <p:cNvPr id="8" name="Espace réservé du contenu 2"/>
          <p:cNvSpPr>
            <a:spLocks noGrp="1"/>
          </p:cNvSpPr>
          <p:nvPr>
            <p:ph sz="half" idx="1"/>
          </p:nvPr>
        </p:nvSpPr>
        <p:spPr>
          <a:xfrm>
            <a:off x="268741" y="2504533"/>
            <a:ext cx="11683114" cy="3608884"/>
          </a:xfrm>
        </p:spPr>
        <p:txBody>
          <a:bodyPr>
            <a:noAutofit/>
          </a:bodyPr>
          <a:lstStyle/>
          <a:p>
            <a:pPr marL="0" indent="0" algn="just">
              <a:buNone/>
            </a:pPr>
            <a:r>
              <a:rPr lang="fr-FR" dirty="0">
                <a:solidFill>
                  <a:schemeClr val="tx1"/>
                </a:solidFill>
                <a:ea typeface="Lato Medium"/>
                <a:cs typeface="Lato Medium"/>
              </a:rPr>
              <a:t>Cet indice </a:t>
            </a:r>
            <a:r>
              <a:rPr lang="fr-FR" b="1" dirty="0">
                <a:solidFill>
                  <a:srgbClr val="0070C0"/>
                </a:solidFill>
                <a:ea typeface="Lato Medium"/>
                <a:cs typeface="Lato Medium"/>
              </a:rPr>
              <a:t>mesure la vulnérabilité alimentaire au niveau communal </a:t>
            </a:r>
            <a:r>
              <a:rPr lang="fr-FR" dirty="0">
                <a:solidFill>
                  <a:schemeClr val="tx1"/>
                </a:solidFill>
                <a:ea typeface="Lato Medium"/>
                <a:cs typeface="Lato Medium"/>
              </a:rPr>
              <a:t>en passant par les besoins des populations. </a:t>
            </a:r>
          </a:p>
          <a:p>
            <a:pPr marL="0" indent="0" algn="just">
              <a:buNone/>
            </a:pPr>
            <a:r>
              <a:rPr lang="fr-FR" dirty="0">
                <a:solidFill>
                  <a:srgbClr val="000000"/>
                </a:solidFill>
                <a:ea typeface="Lato Medium"/>
                <a:cs typeface="Lato Medium"/>
              </a:rPr>
              <a:t>Il prend en compte </a:t>
            </a:r>
            <a:r>
              <a:rPr lang="fr-FR" b="1" dirty="0">
                <a:solidFill>
                  <a:srgbClr val="0070C0"/>
                </a:solidFill>
                <a:ea typeface="Lato Medium"/>
                <a:cs typeface="Lato Medium"/>
              </a:rPr>
              <a:t>4 dimensions </a:t>
            </a:r>
            <a:r>
              <a:rPr lang="fr-FR" dirty="0">
                <a:solidFill>
                  <a:srgbClr val="000000"/>
                </a:solidFill>
                <a:ea typeface="Lato Medium"/>
                <a:cs typeface="Lato Medium"/>
              </a:rPr>
              <a:t>de la vulnérabilité alimentaire: </a:t>
            </a:r>
          </a:p>
          <a:p>
            <a:pPr lvl="1">
              <a:buFont typeface="Courier New" panose="02070309020205020404" pitchFamily="49" charset="0"/>
              <a:buChar char="o"/>
            </a:pPr>
            <a:r>
              <a:rPr lang="fr-FR" sz="1600" b="1" dirty="0">
                <a:ea typeface="Lato Medium"/>
                <a:cs typeface="Lato Medium"/>
              </a:rPr>
              <a:t>Monétaire</a:t>
            </a:r>
            <a:r>
              <a:rPr lang="fr-FR" sz="1600" dirty="0">
                <a:ea typeface="Lato Medium"/>
                <a:cs typeface="Lato Medium"/>
              </a:rPr>
              <a:t> (revenu disponible)</a:t>
            </a:r>
          </a:p>
          <a:p>
            <a:pPr lvl="1">
              <a:buFont typeface="Courier New" panose="02070309020205020404" pitchFamily="49" charset="0"/>
              <a:buChar char="o"/>
            </a:pPr>
            <a:r>
              <a:rPr lang="fr-FR" sz="1600" b="1" dirty="0">
                <a:ea typeface="Lato Medium"/>
                <a:cs typeface="Lato Medium"/>
              </a:rPr>
              <a:t>Socio-économique</a:t>
            </a:r>
            <a:r>
              <a:rPr lang="fr-FR" sz="1600" dirty="0">
                <a:ea typeface="Lato Medium"/>
                <a:cs typeface="Lato Medium"/>
              </a:rPr>
              <a:t> (chômage, famille monoparentale, personne seule, jeunes non insérés)</a:t>
            </a:r>
          </a:p>
          <a:p>
            <a:pPr lvl="1">
              <a:buFont typeface="Courier New" panose="02070309020205020404" pitchFamily="49" charset="0"/>
              <a:buChar char="o"/>
            </a:pPr>
            <a:r>
              <a:rPr lang="fr-FR" sz="1600" b="1" dirty="0">
                <a:ea typeface="Lato Medium"/>
                <a:cs typeface="Lato Medium"/>
              </a:rPr>
              <a:t>Santé</a:t>
            </a:r>
            <a:r>
              <a:rPr lang="fr-FR" sz="1600" dirty="0">
                <a:ea typeface="Lato Medium"/>
                <a:cs typeface="Lato Medium"/>
              </a:rPr>
              <a:t> (âge, indicateur d’accessibilité potentielle localisée à l'offre de soins)</a:t>
            </a:r>
          </a:p>
          <a:p>
            <a:pPr lvl="1">
              <a:buFont typeface="Courier New" panose="02070309020205020404" pitchFamily="49" charset="0"/>
              <a:buChar char="o"/>
            </a:pPr>
            <a:r>
              <a:rPr lang="fr-FR" sz="1600" b="1" dirty="0" err="1">
                <a:ea typeface="Lato Medium"/>
                <a:cs typeface="Lato Medium"/>
              </a:rPr>
              <a:t>Mobilitaire</a:t>
            </a:r>
            <a:r>
              <a:rPr lang="fr-FR" sz="1600" dirty="0">
                <a:ea typeface="Lato Medium"/>
                <a:cs typeface="Lato Medium"/>
              </a:rPr>
              <a:t> (non motorisation, temps d’accès grande surface)</a:t>
            </a:r>
          </a:p>
          <a:p>
            <a:pPr marL="0" indent="0" algn="just">
              <a:buNone/>
            </a:pPr>
            <a:endParaRPr lang="fr-FR" sz="2800" dirty="0">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pic>
        <p:nvPicPr>
          <p:cNvPr id="9" name="Image 8"/>
          <p:cNvPicPr>
            <a:picLocks noChangeAspect="1"/>
          </p:cNvPicPr>
          <p:nvPr/>
        </p:nvPicPr>
        <p:blipFill>
          <a:blip r:embed="rId2"/>
          <a:stretch>
            <a:fillRect/>
          </a:stretch>
        </p:blipFill>
        <p:spPr>
          <a:xfrm>
            <a:off x="5903632" y="4124241"/>
            <a:ext cx="5650135" cy="2158994"/>
          </a:xfrm>
          <a:prstGeom prst="rect">
            <a:avLst/>
          </a:prstGeom>
        </p:spPr>
      </p:pic>
    </p:spTree>
    <p:extLst>
      <p:ext uri="{BB962C8B-B14F-4D97-AF65-F5344CB8AC3E}">
        <p14:creationId xmlns:p14="http://schemas.microsoft.com/office/powerpoint/2010/main" val="395088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REFERENCES METHODOLOGIQUES POUR LES DIAGNOSTICS TERRITORIAUX</a:t>
            </a: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r>
              <a:rPr lang="fr-FR" altLang="fr-FR" sz="2400">
                <a:solidFill>
                  <a:schemeClr val="tx1"/>
                </a:solidFill>
                <a:cs typeface="Arial" panose="020B0604020202020204" pitchFamily="34" charset="0"/>
              </a:rPr>
              <a:t>De nombreuses références méthodologiques existent pour diagnostiquer au mieux la précarité alimentaire dans un territoire. </a:t>
            </a:r>
          </a:p>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80" y="2805799"/>
            <a:ext cx="4641668" cy="756008"/>
          </a:xfrm>
        </p:spPr>
        <p:txBody>
          <a:bodyPr>
            <a:noAutofit/>
          </a:bodyPr>
          <a:lstStyle/>
          <a:p>
            <a:pPr marL="0" indent="0" algn="just">
              <a:buClr>
                <a:srgbClr val="99CC00"/>
              </a:buClr>
              <a:buNone/>
              <a:defRPr/>
            </a:pPr>
            <a:r>
              <a:rPr lang="fr-FR" altLang="fr-FR" sz="2400" dirty="0">
                <a:solidFill>
                  <a:schemeClr val="tx1"/>
                </a:solidFill>
                <a:cs typeface="Arial" panose="020B0604020202020204" pitchFamily="34" charset="0"/>
              </a:rPr>
              <a:t>Par exemple, </a:t>
            </a:r>
            <a:r>
              <a:rPr lang="fr-FR" altLang="fr-FR" sz="2400" b="1" dirty="0">
                <a:solidFill>
                  <a:srgbClr val="0070C0"/>
                </a:solidFill>
                <a:cs typeface="Arial" panose="020B0604020202020204" pitchFamily="34" charset="0"/>
              </a:rPr>
              <a:t>la boite à outils </a:t>
            </a:r>
            <a:r>
              <a:rPr lang="fr-FR" altLang="fr-FR" sz="2400" b="1" dirty="0" err="1">
                <a:solidFill>
                  <a:srgbClr val="0070C0"/>
                </a:solidFill>
                <a:cs typeface="Arial" panose="020B0604020202020204" pitchFamily="34" charset="0"/>
              </a:rPr>
              <a:t>Alim’activ</a:t>
            </a:r>
            <a:r>
              <a:rPr lang="fr-FR" altLang="fr-FR" sz="2400" b="1" dirty="0">
                <a:solidFill>
                  <a:srgbClr val="0070C0"/>
                </a:solidFill>
                <a:cs typeface="Arial" panose="020B0604020202020204" pitchFamily="34" charset="0"/>
              </a:rPr>
              <a:t> </a:t>
            </a:r>
            <a:r>
              <a:rPr lang="fr-FR" altLang="fr-FR" sz="2400" dirty="0">
                <a:solidFill>
                  <a:schemeClr val="tx1"/>
                </a:solidFill>
                <a:cs typeface="Arial" panose="020B0604020202020204" pitchFamily="34" charset="0"/>
              </a:rPr>
              <a:t>de l’ANSA « Coordonner localement la lutte contre la précarité alimentaire ». </a:t>
            </a:r>
          </a:p>
          <a:p>
            <a:pPr marL="0" indent="0" algn="just">
              <a:buClr>
                <a:srgbClr val="99CC00"/>
              </a:buClr>
              <a:buNone/>
              <a:defRPr/>
            </a:pPr>
            <a:r>
              <a:rPr lang="fr-FR" altLang="fr-FR" sz="2400" dirty="0">
                <a:solidFill>
                  <a:schemeClr val="tx1"/>
                </a:solidFill>
                <a:cs typeface="Arial" panose="020B0604020202020204" pitchFamily="34" charset="0"/>
              </a:rPr>
              <a:t>L’outil N°15 propose notamment une </a:t>
            </a:r>
            <a:r>
              <a:rPr lang="fr-FR" altLang="fr-FR" sz="2400" b="1" dirty="0">
                <a:solidFill>
                  <a:srgbClr val="0070C0"/>
                </a:solidFill>
                <a:cs typeface="Arial" panose="020B0604020202020204" pitchFamily="34" charset="0"/>
              </a:rPr>
              <a:t>liste d’indicateurs relatifs à la précarité alimentaire</a:t>
            </a:r>
            <a:r>
              <a:rPr lang="fr-FR" altLang="fr-FR" sz="2400" dirty="0">
                <a:solidFill>
                  <a:schemeClr val="tx1"/>
                </a:solidFill>
                <a:cs typeface="Arial" panose="020B0604020202020204" pitchFamily="34" charset="0"/>
              </a:rPr>
              <a:t>. </a:t>
            </a:r>
          </a:p>
          <a:p>
            <a:pPr marL="0" indent="0" algn="just">
              <a:buClr>
                <a:srgbClr val="99CC00"/>
              </a:buClr>
              <a:buNone/>
              <a:defRPr/>
            </a:pPr>
            <a:endParaRPr lang="fr-FR" altLang="fr-FR" sz="2400" dirty="0">
              <a:solidFill>
                <a:schemeClr val="tx1"/>
              </a:solidFill>
              <a:cs typeface="Arial" panose="020B0604020202020204" pitchFamily="34" charset="0"/>
            </a:endParaRPr>
          </a:p>
          <a:p>
            <a:pPr marL="0" indent="0">
              <a:buClr>
                <a:srgbClr val="99CC00"/>
              </a:buClr>
              <a:buNone/>
              <a:defRPr/>
            </a:pP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pic>
        <p:nvPicPr>
          <p:cNvPr id="12" name="Image 11"/>
          <p:cNvPicPr>
            <a:picLocks noChangeAspect="1"/>
          </p:cNvPicPr>
          <p:nvPr/>
        </p:nvPicPr>
        <p:blipFill>
          <a:blip r:embed="rId2"/>
          <a:stretch>
            <a:fillRect/>
          </a:stretch>
        </p:blipFill>
        <p:spPr>
          <a:xfrm>
            <a:off x="6584159" y="2573383"/>
            <a:ext cx="4571521" cy="3683028"/>
          </a:xfrm>
          <a:prstGeom prst="rect">
            <a:avLst/>
          </a:prstGeom>
        </p:spPr>
      </p:pic>
    </p:spTree>
    <p:extLst>
      <p:ext uri="{BB962C8B-B14F-4D97-AF65-F5344CB8AC3E}">
        <p14:creationId xmlns:p14="http://schemas.microsoft.com/office/powerpoint/2010/main" val="422810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REFERENCES METHODOLOGIQUES POUR LES DIAGNOSTICS TERRITORIAUX</a:t>
            </a: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dirty="0">
              <a:solidFill>
                <a:schemeClr val="tx1"/>
              </a:solidFill>
              <a:cs typeface="Arial" panose="020B0604020202020204" pitchFamily="34" charset="0"/>
            </a:endParaRPr>
          </a:p>
          <a:p>
            <a:pPr marL="0" indent="0">
              <a:buClr>
                <a:srgbClr val="99CC00"/>
              </a:buClr>
              <a:buNone/>
              <a:defRPr/>
            </a:pP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80" y="2282744"/>
            <a:ext cx="4641668" cy="741307"/>
          </a:xfrm>
        </p:spPr>
        <p:txBody>
          <a:bodyPr>
            <a:noAutofit/>
          </a:bodyPr>
          <a:lstStyle/>
          <a:p>
            <a:pPr marL="0" indent="0" algn="just">
              <a:buClr>
                <a:srgbClr val="99CC00"/>
              </a:buClr>
              <a:buNone/>
              <a:defRPr/>
            </a:pPr>
            <a:r>
              <a:rPr lang="fr-FR" altLang="fr-FR" sz="2400" dirty="0">
                <a:solidFill>
                  <a:schemeClr val="tx1"/>
                </a:solidFill>
                <a:cs typeface="Arial" panose="020B0604020202020204" pitchFamily="34" charset="0"/>
              </a:rPr>
              <a:t>Autre exemple: le Policy </a:t>
            </a:r>
            <a:r>
              <a:rPr lang="fr-FR" altLang="fr-FR" sz="2400" dirty="0" err="1">
                <a:solidFill>
                  <a:schemeClr val="tx1"/>
                </a:solidFill>
                <a:cs typeface="Arial" panose="020B0604020202020204" pitchFamily="34" charset="0"/>
              </a:rPr>
              <a:t>Brief</a:t>
            </a:r>
            <a:r>
              <a:rPr lang="fr-FR" altLang="fr-FR" sz="2400" dirty="0">
                <a:solidFill>
                  <a:schemeClr val="tx1"/>
                </a:solidFill>
                <a:cs typeface="Arial" panose="020B0604020202020204" pitchFamily="34" charset="0"/>
              </a:rPr>
              <a:t> N°10 de la Chaire Unesco Alimentation du monde, « Diagnostiquer la précarité alimentaire à une échelle locale». Ce document: </a:t>
            </a:r>
          </a:p>
          <a:p>
            <a:pPr lvl="1" algn="just">
              <a:buClr>
                <a:srgbClr val="99CC00"/>
              </a:buClr>
              <a:buFont typeface="Courier New" panose="02070309020205020404" pitchFamily="49" charset="0"/>
              <a:buChar char="o"/>
              <a:defRPr/>
            </a:pPr>
            <a:r>
              <a:rPr lang="fr-FR" altLang="fr-FR" sz="2200" dirty="0">
                <a:solidFill>
                  <a:schemeClr val="tx1"/>
                </a:solidFill>
                <a:cs typeface="Arial" panose="020B0604020202020204" pitchFamily="34" charset="0"/>
              </a:rPr>
              <a:t>Lie précarité économique et sociale et paysage alimentaire. </a:t>
            </a:r>
          </a:p>
          <a:p>
            <a:pPr lvl="1" algn="just">
              <a:buClr>
                <a:srgbClr val="99CC00"/>
              </a:buClr>
              <a:buFont typeface="Courier New" panose="02070309020205020404" pitchFamily="49" charset="0"/>
              <a:buChar char="o"/>
              <a:defRPr/>
            </a:pPr>
            <a:r>
              <a:rPr lang="fr-FR" altLang="fr-FR" sz="2200" dirty="0">
                <a:solidFill>
                  <a:schemeClr val="tx1"/>
                </a:solidFill>
                <a:cs typeface="Arial" panose="020B0604020202020204" pitchFamily="34" charset="0"/>
              </a:rPr>
              <a:t>Mobilise 5 familles d’indicateurs.</a:t>
            </a:r>
          </a:p>
          <a:p>
            <a:pPr marL="0" indent="0" algn="just">
              <a:buClr>
                <a:srgbClr val="99CC00"/>
              </a:buClr>
              <a:buNone/>
              <a:defRPr/>
            </a:pPr>
            <a:endParaRPr lang="fr-FR" altLang="fr-FR" sz="2400" dirty="0">
              <a:solidFill>
                <a:schemeClr val="tx1"/>
              </a:solidFill>
              <a:cs typeface="Arial" panose="020B0604020202020204" pitchFamily="34" charset="0"/>
            </a:endParaRPr>
          </a:p>
          <a:p>
            <a:pPr marL="0" indent="0">
              <a:buClr>
                <a:srgbClr val="99CC00"/>
              </a:buClr>
              <a:buNone/>
              <a:defRPr/>
            </a:pP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pic>
        <p:nvPicPr>
          <p:cNvPr id="7" name="Image 6"/>
          <p:cNvPicPr>
            <a:picLocks noChangeAspect="1"/>
          </p:cNvPicPr>
          <p:nvPr/>
        </p:nvPicPr>
        <p:blipFill>
          <a:blip r:embed="rId2"/>
          <a:stretch>
            <a:fillRect/>
          </a:stretch>
        </p:blipFill>
        <p:spPr>
          <a:xfrm>
            <a:off x="5937894" y="2195379"/>
            <a:ext cx="5723811" cy="2915101"/>
          </a:xfrm>
          <a:prstGeom prst="rect">
            <a:avLst/>
          </a:prstGeom>
        </p:spPr>
      </p:pic>
    </p:spTree>
    <p:extLst>
      <p:ext uri="{BB962C8B-B14F-4D97-AF65-F5344CB8AC3E}">
        <p14:creationId xmlns:p14="http://schemas.microsoft.com/office/powerpoint/2010/main" val="2639252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REFERENCES METHODOLOGIQUES POUR LES DIAGNOSTICS TERRITORIAUX</a:t>
            </a: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79" y="2282744"/>
            <a:ext cx="10162903" cy="3726170"/>
          </a:xfrm>
        </p:spPr>
        <p:txBody>
          <a:bodyPr>
            <a:noAutofit/>
          </a:bodyPr>
          <a:lstStyle/>
          <a:p>
            <a:pPr algn="just"/>
            <a:r>
              <a:rPr lang="fr-FR" dirty="0">
                <a:solidFill>
                  <a:srgbClr val="000000"/>
                </a:solidFill>
                <a:ea typeface="Lato Medium"/>
                <a:cs typeface="Lato Medium"/>
              </a:rPr>
              <a:t>Le GT1 du COCOLUPA </a:t>
            </a:r>
            <a:r>
              <a:rPr lang="fr-FR" dirty="0" smtClean="0">
                <a:solidFill>
                  <a:srgbClr val="000000"/>
                </a:solidFill>
                <a:ea typeface="Lato Medium"/>
                <a:cs typeface="Lato Medium"/>
              </a:rPr>
              <a:t>a aussi créé </a:t>
            </a:r>
            <a:r>
              <a:rPr lang="fr-FR" dirty="0">
                <a:solidFill>
                  <a:srgbClr val="000000"/>
                </a:solidFill>
                <a:ea typeface="Lato Medium"/>
                <a:cs typeface="Lato Medium"/>
              </a:rPr>
              <a:t>un guide pour la </a:t>
            </a:r>
            <a:r>
              <a:rPr lang="fr-FR" b="1" dirty="0">
                <a:solidFill>
                  <a:srgbClr val="0070C0"/>
                </a:solidFill>
                <a:ea typeface="Lato Medium"/>
                <a:cs typeface="Lato Medium"/>
              </a:rPr>
              <a:t>réalisation d’un diagnostic de la précarité alimentaire à l’échelle locale </a:t>
            </a:r>
            <a:endParaRPr lang="fr-FR" dirty="0" smtClean="0">
              <a:solidFill>
                <a:srgbClr val="000000"/>
              </a:solidFill>
              <a:ea typeface="Lato Medium"/>
              <a:cs typeface="Lato Medium"/>
            </a:endParaRPr>
          </a:p>
          <a:p>
            <a:pPr algn="just"/>
            <a:endParaRPr lang="fr-FR" dirty="0">
              <a:solidFill>
                <a:srgbClr val="000000"/>
              </a:solidFill>
              <a:ea typeface="Lato Medium"/>
              <a:cs typeface="Lato Medium"/>
            </a:endParaRPr>
          </a:p>
          <a:p>
            <a:pPr marL="914400" lvl="1" indent="-457200">
              <a:buFont typeface="Courier New" panose="02070309020205020404" pitchFamily="49" charset="0"/>
              <a:buChar char="o"/>
            </a:pPr>
            <a:r>
              <a:rPr lang="fr-FR" sz="2000" b="1" dirty="0">
                <a:solidFill>
                  <a:srgbClr val="0070C0"/>
                </a:solidFill>
                <a:ea typeface="Lato Medium"/>
                <a:cs typeface="Lato Medium"/>
              </a:rPr>
              <a:t>Regroupement</a:t>
            </a:r>
            <a:r>
              <a:rPr lang="fr-FR" sz="2000" dirty="0">
                <a:solidFill>
                  <a:srgbClr val="000000"/>
                </a:solidFill>
                <a:ea typeface="Lato Medium"/>
                <a:cs typeface="Lato Medium"/>
              </a:rPr>
              <a:t> des différents outils existants.</a:t>
            </a:r>
          </a:p>
          <a:p>
            <a:pPr marL="914400" lvl="1" indent="-457200">
              <a:buFont typeface="Courier New" panose="02070309020205020404" pitchFamily="49" charset="0"/>
              <a:buChar char="o"/>
            </a:pPr>
            <a:r>
              <a:rPr lang="fr-FR" sz="2000" b="1" dirty="0">
                <a:solidFill>
                  <a:srgbClr val="0070C0"/>
                </a:solidFill>
                <a:ea typeface="Lato Medium"/>
                <a:cs typeface="Lato Medium"/>
              </a:rPr>
              <a:t>Typologie</a:t>
            </a:r>
            <a:r>
              <a:rPr lang="fr-FR" sz="2000" dirty="0">
                <a:solidFill>
                  <a:srgbClr val="000000"/>
                </a:solidFill>
                <a:ea typeface="Lato Medium"/>
                <a:cs typeface="Lato Medium"/>
              </a:rPr>
              <a:t> d’indicateurs proposée :</a:t>
            </a:r>
          </a:p>
          <a:p>
            <a:pPr marL="1371600" lvl="2" indent="-457200">
              <a:buFont typeface="Wingdings" panose="05000000000000000000" pitchFamily="2" charset="2"/>
              <a:buChar char="Ø"/>
            </a:pPr>
            <a:r>
              <a:rPr lang="fr-FR" sz="2000" dirty="0">
                <a:solidFill>
                  <a:srgbClr val="000000"/>
                </a:solidFill>
                <a:ea typeface="Lato Medium"/>
                <a:cs typeface="Lato Medium"/>
              </a:rPr>
              <a:t>Les déterminants individuels de la privation alimentaire</a:t>
            </a:r>
          </a:p>
          <a:p>
            <a:pPr marL="1371600" lvl="2" indent="-457200">
              <a:buFont typeface="Wingdings" panose="05000000000000000000" pitchFamily="2" charset="2"/>
              <a:buChar char="Ø"/>
            </a:pPr>
            <a:r>
              <a:rPr lang="fr-FR" sz="2000" dirty="0">
                <a:solidFill>
                  <a:srgbClr val="000000"/>
                </a:solidFill>
                <a:ea typeface="Lato Medium"/>
                <a:cs typeface="Lato Medium"/>
              </a:rPr>
              <a:t>Les états de santé liés à l’alimentation</a:t>
            </a:r>
          </a:p>
          <a:p>
            <a:pPr marL="1371600" lvl="2" indent="-457200">
              <a:buFont typeface="Wingdings" panose="05000000000000000000" pitchFamily="2" charset="2"/>
              <a:buChar char="Ø"/>
            </a:pPr>
            <a:r>
              <a:rPr lang="fr-FR" sz="2000" dirty="0">
                <a:solidFill>
                  <a:srgbClr val="000000"/>
                </a:solidFill>
                <a:ea typeface="Lato Medium"/>
                <a:cs typeface="Lato Medium"/>
              </a:rPr>
              <a:t>Le paysage et l’environnement alimentaire</a:t>
            </a:r>
          </a:p>
          <a:p>
            <a:pPr marL="1371600" lvl="2" indent="-457200">
              <a:buFont typeface="Wingdings" panose="05000000000000000000" pitchFamily="2" charset="2"/>
              <a:buChar char="Ø"/>
            </a:pPr>
            <a:r>
              <a:rPr lang="fr-FR" sz="2000" dirty="0">
                <a:solidFill>
                  <a:srgbClr val="000000"/>
                </a:solidFill>
                <a:ea typeface="Lato Medium"/>
                <a:cs typeface="Lato Medium"/>
              </a:rPr>
              <a:t>La satisfaction alimentaire des personnes</a:t>
            </a:r>
          </a:p>
          <a:p>
            <a:pPr marL="0" indent="0" algn="just">
              <a:buClr>
                <a:srgbClr val="99CC00"/>
              </a:buClr>
              <a:buNone/>
              <a:defRPr/>
            </a:pPr>
            <a:endParaRPr lang="fr-FR" altLang="fr-FR" sz="2400" dirty="0">
              <a:solidFill>
                <a:schemeClr val="tx1"/>
              </a:solidFill>
              <a:cs typeface="Arial" panose="020B0604020202020204" pitchFamily="34" charset="0"/>
            </a:endParaRPr>
          </a:p>
          <a:p>
            <a:pPr marL="0" indent="0">
              <a:buClr>
                <a:srgbClr val="99CC00"/>
              </a:buClr>
              <a:buNone/>
              <a:defRPr/>
            </a:pP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Tree>
    <p:extLst>
      <p:ext uri="{BB962C8B-B14F-4D97-AF65-F5344CB8AC3E}">
        <p14:creationId xmlns:p14="http://schemas.microsoft.com/office/powerpoint/2010/main" val="3615837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ETUDES ADDITIONNELLES LOCALES </a:t>
            </a: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dirty="0">
              <a:solidFill>
                <a:schemeClr val="tx1"/>
              </a:solidFill>
              <a:cs typeface="Arial" panose="020B0604020202020204" pitchFamily="34" charset="0"/>
            </a:endParaRPr>
          </a:p>
          <a:p>
            <a:pPr marL="0" indent="0">
              <a:buClr>
                <a:srgbClr val="99CC00"/>
              </a:buClr>
              <a:buNone/>
              <a:defRPr/>
            </a:pP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762001" y="2214880"/>
            <a:ext cx="10498182" cy="3794034"/>
          </a:xfrm>
        </p:spPr>
        <p:txBody>
          <a:bodyPr>
            <a:noAutofit/>
          </a:bodyPr>
          <a:lstStyle/>
          <a:p>
            <a:pPr marL="0" indent="0" algn="just">
              <a:buClr>
                <a:srgbClr val="99CC00"/>
              </a:buClr>
              <a:buNone/>
              <a:defRPr/>
            </a:pPr>
            <a:r>
              <a:rPr lang="fr-FR" altLang="fr-FR" sz="2400" dirty="0">
                <a:solidFill>
                  <a:schemeClr val="tx1"/>
                </a:solidFill>
                <a:cs typeface="Arial" panose="020B0604020202020204" pitchFamily="34" charset="0"/>
              </a:rPr>
              <a:t>Des études additionnelles locales, quantitatives et qualitatives, sont </a:t>
            </a:r>
            <a:r>
              <a:rPr lang="fr-FR" altLang="fr-FR" sz="2400" b="1" dirty="0">
                <a:solidFill>
                  <a:srgbClr val="0070C0"/>
                </a:solidFill>
                <a:cs typeface="Arial" panose="020B0604020202020204" pitchFamily="34" charset="0"/>
              </a:rPr>
              <a:t>nécessaires</a:t>
            </a:r>
            <a:r>
              <a:rPr lang="fr-FR" altLang="fr-FR" sz="2400" dirty="0">
                <a:solidFill>
                  <a:schemeClr val="tx1"/>
                </a:solidFill>
                <a:cs typeface="Arial" panose="020B0604020202020204" pitchFamily="34" charset="0"/>
              </a:rPr>
              <a:t> et doivent être </a:t>
            </a:r>
            <a:r>
              <a:rPr lang="fr-FR" altLang="fr-FR" sz="2400" b="1" dirty="0">
                <a:solidFill>
                  <a:srgbClr val="0070C0"/>
                </a:solidFill>
                <a:cs typeface="Arial" panose="020B0604020202020204" pitchFamily="34" charset="0"/>
              </a:rPr>
              <a:t>menées par les acteurs de terrain</a:t>
            </a:r>
            <a:r>
              <a:rPr lang="fr-FR" altLang="fr-FR" sz="2400" dirty="0">
                <a:solidFill>
                  <a:schemeClr val="tx1"/>
                </a:solidFill>
                <a:cs typeface="Arial" panose="020B0604020202020204" pitchFamily="34" charset="0"/>
              </a:rPr>
              <a:t> du territoire, institutionnels comme associatifs, afin de cibler un public, une problématique, un territoire </a:t>
            </a:r>
            <a:r>
              <a:rPr lang="fr-FR" altLang="fr-FR" sz="2400" b="1" dirty="0">
                <a:solidFill>
                  <a:srgbClr val="0070C0"/>
                </a:solidFill>
                <a:cs typeface="Arial" panose="020B0604020202020204" pitchFamily="34" charset="0"/>
              </a:rPr>
              <a:t>plus restreint</a:t>
            </a:r>
            <a:r>
              <a:rPr lang="fr-FR" altLang="fr-FR" sz="2400" dirty="0">
                <a:solidFill>
                  <a:schemeClr val="tx1"/>
                </a:solidFill>
                <a:cs typeface="Arial" panose="020B0604020202020204" pitchFamily="34" charset="0"/>
              </a:rPr>
              <a:t>.</a:t>
            </a:r>
          </a:p>
          <a:p>
            <a:pPr marL="0" indent="0">
              <a:buClr>
                <a:srgbClr val="99CC00"/>
              </a:buClr>
              <a:buNone/>
              <a:defRPr/>
            </a:pPr>
            <a:endParaRPr lang="fr-FR" altLang="fr-FR" sz="2400" dirty="0">
              <a:solidFill>
                <a:schemeClr val="tx1"/>
              </a:solidFill>
              <a:cs typeface="Arial" panose="020B0604020202020204" pitchFamily="34" charset="0"/>
            </a:endParaRPr>
          </a:p>
          <a:p>
            <a:pPr marL="0" indent="0">
              <a:buClr>
                <a:srgbClr val="99CC00"/>
              </a:buClr>
              <a:buNone/>
              <a:defRPr/>
            </a:pPr>
            <a:r>
              <a:rPr lang="fr-FR" altLang="fr-FR" sz="2400" dirty="0">
                <a:solidFill>
                  <a:schemeClr val="tx1"/>
                </a:solidFill>
                <a:cs typeface="Arial" panose="020B0604020202020204" pitchFamily="34" charset="0"/>
                <a:sym typeface="Wingdings" panose="05000000000000000000" pitchFamily="2" charset="2"/>
              </a:rPr>
              <a:t> 	Par exemple, vous pouvez consulter </a:t>
            </a:r>
            <a:r>
              <a:rPr lang="fr-FR" altLang="fr-FR" sz="2400" b="1" dirty="0">
                <a:solidFill>
                  <a:srgbClr val="0070C0"/>
                </a:solidFill>
                <a:cs typeface="Arial" panose="020B0604020202020204" pitchFamily="34" charset="0"/>
                <a:sym typeface="Wingdings" panose="05000000000000000000" pitchFamily="2" charset="2"/>
              </a:rPr>
              <a:t>la liste des </a:t>
            </a:r>
            <a:r>
              <a:rPr lang="fr-FR" altLang="fr-FR" sz="2400" b="1" dirty="0">
                <a:solidFill>
                  <a:srgbClr val="0070C0"/>
                </a:solidFill>
                <a:cs typeface="Arial" panose="020B0604020202020204" pitchFamily="34" charset="0"/>
              </a:rPr>
              <a:t>diagnostics ACF </a:t>
            </a:r>
            <a:r>
              <a:rPr lang="fr-FR" altLang="fr-FR" sz="2400" dirty="0">
                <a:solidFill>
                  <a:schemeClr val="tx1"/>
                </a:solidFill>
                <a:cs typeface="Arial" panose="020B0604020202020204" pitchFamily="34" charset="0"/>
              </a:rPr>
              <a:t>réalisées 	depuis 2019 en France, et notamment à Marseille. </a:t>
            </a:r>
          </a:p>
          <a:p>
            <a:pPr marL="0" indent="0" algn="just">
              <a:buNone/>
            </a:pPr>
            <a:r>
              <a:rPr lang="fr-FR" sz="2400" dirty="0">
                <a:solidFill>
                  <a:schemeClr val="tx1"/>
                </a:solidFill>
                <a:ea typeface="Lato Medium"/>
                <a:cs typeface="Lato Medium"/>
              </a:rPr>
              <a:t>	</a:t>
            </a:r>
            <a:r>
              <a:rPr lang="fr-FR" altLang="fr-FR" sz="2400" i="1" dirty="0">
                <a:solidFill>
                  <a:schemeClr val="accent1"/>
                </a:solidFill>
                <a:cs typeface="Arial" panose="020B0604020202020204" pitchFamily="34" charset="0"/>
              </a:rPr>
              <a:t>https://www.actioncontrelafaim.org/missions/france/</a:t>
            </a: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Tree>
    <p:extLst>
      <p:ext uri="{BB962C8B-B14F-4D97-AF65-F5344CB8AC3E}">
        <p14:creationId xmlns:p14="http://schemas.microsoft.com/office/powerpoint/2010/main" val="271413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MESURE DE LA SECURITE ALIMENTAIRE AU NIVEAU DES MENAGES ET INDIVIDUS </a:t>
            </a: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79" y="2282744"/>
            <a:ext cx="10162903" cy="3726170"/>
          </a:xfrm>
        </p:spPr>
        <p:txBody>
          <a:bodyPr>
            <a:noAutofit/>
          </a:bodyPr>
          <a:lstStyle/>
          <a:p>
            <a:pPr marL="201168" lvl="1" indent="0" algn="just">
              <a:buNone/>
            </a:pPr>
            <a:r>
              <a:rPr lang="fr-FR" sz="2100" dirty="0">
                <a:solidFill>
                  <a:schemeClr val="tx1"/>
                </a:solidFill>
                <a:ea typeface="Lato Medium"/>
                <a:cs typeface="Lato Medium"/>
              </a:rPr>
              <a:t>Des études additionnelles plus locales permettent de </a:t>
            </a:r>
            <a:r>
              <a:rPr lang="fr-FR" sz="2100" b="1" dirty="0">
                <a:solidFill>
                  <a:srgbClr val="0070C0"/>
                </a:solidFill>
                <a:ea typeface="Lato Medium"/>
                <a:cs typeface="Lato Medium"/>
              </a:rPr>
              <a:t>collecter des indicateurs </a:t>
            </a:r>
            <a:r>
              <a:rPr lang="fr-FR" sz="2100" dirty="0">
                <a:solidFill>
                  <a:schemeClr val="tx1"/>
                </a:solidFill>
                <a:ea typeface="Lato Medium"/>
                <a:cs typeface="Lato Medium"/>
              </a:rPr>
              <a:t>concernant les ménages et les individus:</a:t>
            </a:r>
          </a:p>
          <a:p>
            <a:pPr marL="201168" lvl="1" indent="0" algn="just">
              <a:buNone/>
            </a:pPr>
            <a:r>
              <a:rPr lang="fr-FR" sz="2100" b="1" dirty="0">
                <a:solidFill>
                  <a:schemeClr val="tx1"/>
                </a:solidFill>
                <a:ea typeface="Lato Medium"/>
                <a:cs typeface="Lato Medium"/>
                <a:sym typeface="Wingdings" panose="05000000000000000000" pitchFamily="2" charset="2"/>
              </a:rPr>
              <a:t> 	</a:t>
            </a:r>
            <a:r>
              <a:rPr lang="fr-FR" sz="2100" dirty="0">
                <a:solidFill>
                  <a:schemeClr val="tx1"/>
                </a:solidFill>
                <a:ea typeface="Lato Medium"/>
                <a:cs typeface="Lato Medium"/>
                <a:sym typeface="Wingdings" panose="05000000000000000000" pitchFamily="2" charset="2"/>
              </a:rPr>
              <a:t>Les q</a:t>
            </a:r>
            <a:r>
              <a:rPr lang="fr-FR" sz="2100" dirty="0">
                <a:solidFill>
                  <a:schemeClr val="tx1"/>
                </a:solidFill>
                <a:ea typeface="Lato Medium"/>
                <a:cs typeface="Lato Medium"/>
              </a:rPr>
              <a:t>uestions </a:t>
            </a:r>
            <a:r>
              <a:rPr lang="fr-FR" sz="2100" b="1" dirty="0">
                <a:solidFill>
                  <a:srgbClr val="0070C0"/>
                </a:solidFill>
                <a:ea typeface="Lato Medium"/>
                <a:cs typeface="Lato Medium"/>
              </a:rPr>
              <a:t>administrées directement à la personne </a:t>
            </a:r>
            <a:r>
              <a:rPr lang="fr-FR" sz="2100" dirty="0">
                <a:solidFill>
                  <a:schemeClr val="tx1"/>
                </a:solidFill>
                <a:ea typeface="Lato Medium"/>
                <a:cs typeface="Lato Medium"/>
              </a:rPr>
              <a:t>révèlent certaines 	dimensions de son comportement alimentaire:</a:t>
            </a:r>
            <a:endParaRPr lang="fr-FR" dirty="0">
              <a:solidFill>
                <a:schemeClr val="tx1"/>
              </a:solidFill>
              <a:ea typeface="Lato Medium"/>
              <a:cs typeface="Lato Medium"/>
            </a:endParaRPr>
          </a:p>
          <a:p>
            <a:pPr marL="1257300" lvl="2" indent="-342900" algn="just">
              <a:buFont typeface="Arial"/>
              <a:buChar char="•"/>
            </a:pPr>
            <a:r>
              <a:rPr lang="fr-FR" sz="2100" b="1" dirty="0">
                <a:solidFill>
                  <a:srgbClr val="0070C0"/>
                </a:solidFill>
                <a:ea typeface="Lato Medium"/>
                <a:cs typeface="Lato Medium"/>
              </a:rPr>
              <a:t>Fréquence et diversité </a:t>
            </a:r>
            <a:r>
              <a:rPr lang="fr-FR" sz="2100" dirty="0">
                <a:solidFill>
                  <a:schemeClr val="tx1"/>
                </a:solidFill>
                <a:ea typeface="Lato Medium"/>
                <a:cs typeface="Lato Medium"/>
              </a:rPr>
              <a:t>alimentaire, pouvant inclure des déterminants nutritionnels</a:t>
            </a:r>
            <a:endParaRPr lang="fr-FR" dirty="0">
              <a:solidFill>
                <a:schemeClr val="tx1"/>
              </a:solidFill>
              <a:ea typeface="Lato Medium"/>
              <a:cs typeface="Lato Medium"/>
            </a:endParaRPr>
          </a:p>
          <a:p>
            <a:pPr marL="1257300" lvl="2" indent="-342900" algn="just">
              <a:buFont typeface="Arial"/>
              <a:buChar char="•"/>
            </a:pPr>
            <a:r>
              <a:rPr lang="fr-FR" sz="2100" b="1" dirty="0">
                <a:solidFill>
                  <a:srgbClr val="0070C0"/>
                </a:solidFill>
                <a:ea typeface="Lato Medium"/>
                <a:cs typeface="Lato Medium"/>
              </a:rPr>
              <a:t>Stratégies d’adaptation </a:t>
            </a:r>
            <a:r>
              <a:rPr lang="fr-FR" sz="2100" dirty="0">
                <a:solidFill>
                  <a:schemeClr val="tx1"/>
                </a:solidFill>
                <a:ea typeface="Lato Medium"/>
                <a:cs typeface="Lato Medium"/>
              </a:rPr>
              <a:t>ou perception de l’insuffisance</a:t>
            </a:r>
          </a:p>
          <a:p>
            <a:pPr marL="201168" lvl="1" indent="0" algn="just">
              <a:buNone/>
            </a:pPr>
            <a:r>
              <a:rPr lang="fr-FR" sz="2100" b="1" dirty="0">
                <a:solidFill>
                  <a:schemeClr val="tx1"/>
                </a:solidFill>
                <a:ea typeface="Lato Medium"/>
                <a:cs typeface="Lato Medium"/>
                <a:sym typeface="Wingdings" panose="05000000000000000000" pitchFamily="2" charset="2"/>
              </a:rPr>
              <a:t> 	</a:t>
            </a:r>
            <a:r>
              <a:rPr lang="fr-FR" sz="2100" dirty="0">
                <a:solidFill>
                  <a:schemeClr val="tx1"/>
                </a:solidFill>
                <a:ea typeface="Lato Medium"/>
                <a:cs typeface="Lato Medium"/>
                <a:sym typeface="Wingdings" panose="05000000000000000000" pitchFamily="2" charset="2"/>
              </a:rPr>
              <a:t>Ces indicateurs peuvent aussi de</a:t>
            </a:r>
            <a:r>
              <a:rPr lang="fr-FR" sz="2100" dirty="0">
                <a:solidFill>
                  <a:schemeClr val="tx1"/>
                </a:solidFill>
                <a:ea typeface="Lato Medium"/>
                <a:cs typeface="Lato Medium"/>
              </a:rPr>
              <a:t> </a:t>
            </a:r>
            <a:r>
              <a:rPr lang="fr-FR" sz="2100" b="1" dirty="0">
                <a:solidFill>
                  <a:srgbClr val="0070C0"/>
                </a:solidFill>
                <a:ea typeface="Lato Medium"/>
                <a:cs typeface="Lato Medium"/>
              </a:rPr>
              <a:t>capturer un état </a:t>
            </a:r>
            <a:r>
              <a:rPr lang="fr-FR" sz="2100" dirty="0">
                <a:solidFill>
                  <a:schemeClr val="tx1"/>
                </a:solidFill>
                <a:ea typeface="Lato Medium"/>
                <a:cs typeface="Lato Medium"/>
              </a:rPr>
              <a:t>à un instant donné, ou de </a:t>
            </a:r>
            <a:r>
              <a:rPr lang="fr-FR" sz="2100" b="1" dirty="0">
                <a:solidFill>
                  <a:srgbClr val="0070C0"/>
                </a:solidFill>
                <a:ea typeface="Lato Medium"/>
                <a:cs typeface="Lato Medium"/>
              </a:rPr>
              <a:t>réaliser 	un suivi d’impact.</a:t>
            </a:r>
            <a:endParaRPr lang="fr-FR" b="1" dirty="0">
              <a:solidFill>
                <a:srgbClr val="0070C0"/>
              </a:solidFill>
              <a:ea typeface="Lato Medium"/>
              <a:cs typeface="Lato Medium"/>
            </a:endParaRPr>
          </a:p>
          <a:p>
            <a:pPr marL="201168" lvl="1" indent="0" algn="just">
              <a:buNone/>
            </a:pPr>
            <a:endParaRPr lang="fr-FR" sz="2100" dirty="0">
              <a:solidFill>
                <a:schemeClr val="tx1"/>
              </a:solidFill>
              <a:ea typeface="Lato Medium"/>
              <a:cs typeface="Lato Medium"/>
            </a:endParaRPr>
          </a:p>
          <a:p>
            <a:pPr marL="201168" lvl="1" indent="0" algn="just">
              <a:buNone/>
            </a:pPr>
            <a:r>
              <a:rPr lang="fr-FR" sz="2100" dirty="0">
                <a:solidFill>
                  <a:schemeClr val="tx1"/>
                </a:solidFill>
                <a:ea typeface="Lato Medium"/>
                <a:cs typeface="Lato Medium"/>
              </a:rPr>
              <a:t>Ces données peuvent ensuite être analysées en complément des données existantes au niveau du territoire.</a:t>
            </a:r>
            <a:endParaRPr lang="fr-FR" dirty="0">
              <a:solidFill>
                <a:schemeClr val="tx1"/>
              </a:solidFill>
              <a:ea typeface="Lato Medium"/>
              <a:cs typeface="Lato Medium"/>
            </a:endParaRPr>
          </a:p>
          <a:p>
            <a:pPr marL="914400" lvl="1" indent="-457200">
              <a:buFont typeface="Arial" panose="020B0604020202020204" pitchFamily="34" charset="0"/>
              <a:buChar char="•"/>
            </a:pPr>
            <a:endParaRPr lang="fr-FR" sz="2000" dirty="0">
              <a:solidFill>
                <a:srgbClr val="240000"/>
              </a:solidFill>
              <a:ea typeface="Lato Medium"/>
              <a:cs typeface="Lato Medium"/>
            </a:endParaRPr>
          </a:p>
          <a:p>
            <a:pPr marL="0" indent="0">
              <a:buClr>
                <a:srgbClr val="99CC00"/>
              </a:buClr>
              <a:buNone/>
              <a:defRPr/>
            </a:pP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Tree>
    <p:extLst>
      <p:ext uri="{BB962C8B-B14F-4D97-AF65-F5344CB8AC3E}">
        <p14:creationId xmlns:p14="http://schemas.microsoft.com/office/powerpoint/2010/main" val="81871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EXEMPLE D’INDICATEUR : </a:t>
            </a:r>
            <a:br>
              <a:rPr lang="fr-FR" b="1">
                <a:solidFill>
                  <a:srgbClr val="0070C0"/>
                </a:solidFill>
              </a:rPr>
            </a:br>
            <a:r>
              <a:rPr lang="fr-FR" b="1">
                <a:solidFill>
                  <a:srgbClr val="0070C0"/>
                </a:solidFill>
              </a:rPr>
              <a:t>L’INDICE DOMESTIQUE DE LA FAIM (HHS)</a:t>
            </a: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79" y="1930046"/>
            <a:ext cx="10162903" cy="3726170"/>
          </a:xfrm>
        </p:spPr>
        <p:txBody>
          <a:bodyPr>
            <a:noAutofit/>
          </a:bodyPr>
          <a:lstStyle/>
          <a:p>
            <a:pPr marL="0" indent="0" algn="just">
              <a:buClr>
                <a:srgbClr val="99CC00"/>
              </a:buClr>
              <a:buNone/>
              <a:defRPr/>
            </a:pPr>
            <a:r>
              <a:rPr lang="fr-FR" altLang="fr-FR" sz="2400">
                <a:solidFill>
                  <a:schemeClr val="tx1"/>
                </a:solidFill>
                <a:cs typeface="Arial" panose="020B0604020202020204" pitchFamily="34" charset="0"/>
              </a:rPr>
              <a:t>L’indice domestique de la faim est un indicateur proxy de l’accès alimentaire des ménages, mesurant la perception de faim des personnes interrogées au travers de trois questions portant sur la fréquence d’apparition d’une situation pendant le mois précédent. Selon la gravité des fréquences de survenue de la situation, le ménage est ensuite considéré en situation de faim sévère, modérée ou limitée. </a:t>
            </a:r>
          </a:p>
          <a:p>
            <a:pPr marL="0" indent="0">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pic>
        <p:nvPicPr>
          <p:cNvPr id="6" name="Image 5"/>
          <p:cNvPicPr>
            <a:picLocks noChangeAspect="1"/>
          </p:cNvPicPr>
          <p:nvPr/>
        </p:nvPicPr>
        <p:blipFill>
          <a:blip r:embed="rId2"/>
          <a:stretch>
            <a:fillRect/>
          </a:stretch>
        </p:blipFill>
        <p:spPr>
          <a:xfrm>
            <a:off x="1097278" y="3978468"/>
            <a:ext cx="2091567" cy="2107908"/>
          </a:xfrm>
          <a:prstGeom prst="rect">
            <a:avLst/>
          </a:prstGeom>
        </p:spPr>
      </p:pic>
      <p:sp>
        <p:nvSpPr>
          <p:cNvPr id="4" name="Rectangle 3"/>
          <p:cNvSpPr/>
          <p:nvPr/>
        </p:nvSpPr>
        <p:spPr>
          <a:xfrm>
            <a:off x="3466012" y="3855177"/>
            <a:ext cx="7794170" cy="2354491"/>
          </a:xfrm>
          <a:prstGeom prst="rect">
            <a:avLst/>
          </a:prstGeom>
        </p:spPr>
        <p:txBody>
          <a:bodyPr wrap="square">
            <a:spAutoFit/>
          </a:bodyPr>
          <a:lstStyle/>
          <a:p>
            <a:pPr algn="just" fontAlgn="base"/>
            <a:r>
              <a:rPr lang="fr-FR" sz="1400" b="1">
                <a:solidFill>
                  <a:schemeClr val="accent1"/>
                </a:solidFill>
              </a:rPr>
              <a:t>Q1</a:t>
            </a:r>
            <a:r>
              <a:rPr lang="fr-FR" sz="1400">
                <a:solidFill>
                  <a:schemeClr val="accent1"/>
                </a:solidFill>
              </a:rPr>
              <a:t>. Au cours du mois dernier, est-il arrivé qu’il n’y ait pas de nourriture à manger de toute sorte dans votre maison en raison du manque de ressources pour obtenir de la nourriture?  </a:t>
            </a:r>
          </a:p>
          <a:p>
            <a:pPr algn="just"/>
            <a:r>
              <a:rPr lang="fr-FR" sz="1400" b="1">
                <a:solidFill>
                  <a:schemeClr val="accent1"/>
                </a:solidFill>
              </a:rPr>
              <a:t>Q2</a:t>
            </a:r>
            <a:r>
              <a:rPr lang="fr-FR" sz="1400">
                <a:solidFill>
                  <a:schemeClr val="accent1"/>
                </a:solidFill>
              </a:rPr>
              <a:t>. Au cours du mois dernier, êtes-vous vous ou un membre du ménage allés vous coucher le soir en ayant faim parce qu'il n'y avait pas assez de nourriture?  </a:t>
            </a:r>
          </a:p>
          <a:p>
            <a:pPr algn="just"/>
            <a:r>
              <a:rPr lang="fr-FR" sz="1400" b="1">
                <a:solidFill>
                  <a:schemeClr val="accent1"/>
                </a:solidFill>
              </a:rPr>
              <a:t>Q3</a:t>
            </a:r>
            <a:r>
              <a:rPr lang="fr-FR" sz="1400">
                <a:solidFill>
                  <a:schemeClr val="accent1"/>
                </a:solidFill>
              </a:rPr>
              <a:t> Au cours du mois dernier avez-vous vous ou un membre du ménage passer une journée et une nuit sans rien manger du tout parce qu’l n'y avait pas assez de nourriture? </a:t>
            </a:r>
          </a:p>
          <a:p>
            <a:pPr algn="just"/>
            <a:endParaRPr lang="fr-FR" sz="700">
              <a:solidFill>
                <a:schemeClr val="accent1"/>
              </a:solidFill>
            </a:endParaRPr>
          </a:p>
          <a:p>
            <a:pPr algn="just"/>
            <a:r>
              <a:rPr lang="fr-FR" sz="1400" b="1">
                <a:solidFill>
                  <a:schemeClr val="accent1"/>
                </a:solidFill>
              </a:rPr>
              <a:t>Fréquence</a:t>
            </a:r>
            <a:r>
              <a:rPr lang="fr-FR" sz="1400">
                <a:solidFill>
                  <a:schemeClr val="accent1"/>
                </a:solidFill>
              </a:rPr>
              <a:t>: </a:t>
            </a:r>
          </a:p>
          <a:p>
            <a:pPr algn="just"/>
            <a:r>
              <a:rPr lang="fr-FR" sz="1400">
                <a:solidFill>
                  <a:schemeClr val="accent1"/>
                </a:solidFill>
              </a:rPr>
              <a:t>1 = Rarement (1 à 2 fois)  </a:t>
            </a:r>
          </a:p>
          <a:p>
            <a:pPr algn="just"/>
            <a:r>
              <a:rPr lang="fr-FR" sz="1400">
                <a:solidFill>
                  <a:schemeClr val="accent1"/>
                </a:solidFill>
              </a:rPr>
              <a:t>2 = Parfois (3 à 10 fois)  </a:t>
            </a:r>
          </a:p>
          <a:p>
            <a:r>
              <a:rPr lang="fr-FR" sz="1400">
                <a:solidFill>
                  <a:schemeClr val="accent1"/>
                </a:solidFill>
              </a:rPr>
              <a:t>3 = Souvent (plus de 10 fois) </a:t>
            </a:r>
          </a:p>
        </p:txBody>
      </p:sp>
    </p:spTree>
    <p:extLst>
      <p:ext uri="{BB962C8B-B14F-4D97-AF65-F5344CB8AC3E}">
        <p14:creationId xmlns:p14="http://schemas.microsoft.com/office/powerpoint/2010/main" val="1289499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a:solidFill>
                  <a:srgbClr val="0070C0"/>
                </a:solidFill>
              </a:rPr>
              <a:t>LA DIVERSITE ALIMENTAIRE MINIMALE POUR LES FEMMES (MDDW)</a:t>
            </a: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80" y="1916984"/>
            <a:ext cx="10058401" cy="3726170"/>
          </a:xfrm>
        </p:spPr>
        <p:txBody>
          <a:bodyPr>
            <a:noAutofit/>
          </a:bodyPr>
          <a:lstStyle/>
          <a:p>
            <a:pPr marL="201168" lvl="1" indent="0" algn="just">
              <a:buNone/>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7" name="Espace réservé du contenu 2"/>
          <p:cNvSpPr>
            <a:spLocks noGrp="1"/>
          </p:cNvSpPr>
          <p:nvPr>
            <p:ph sz="half" idx="1"/>
          </p:nvPr>
        </p:nvSpPr>
        <p:spPr>
          <a:xfrm>
            <a:off x="1097280" y="1916984"/>
            <a:ext cx="10162903" cy="3726170"/>
          </a:xfrm>
        </p:spPr>
        <p:txBody>
          <a:bodyPr>
            <a:noAutofit/>
          </a:bodyPr>
          <a:lstStyle/>
          <a:p>
            <a:pPr algn="just"/>
            <a:r>
              <a:rPr lang="fr-FR">
                <a:solidFill>
                  <a:srgbClr val="000000"/>
                </a:solidFill>
                <a:ea typeface="Lato Medium"/>
                <a:cs typeface="Lato Medium"/>
              </a:rPr>
              <a:t>L’indice de diversité alimentaire minimal pour les femmes permet de rendre compte de </a:t>
            </a:r>
            <a:r>
              <a:rPr lang="fr-FR" b="1">
                <a:solidFill>
                  <a:srgbClr val="0070C0"/>
                </a:solidFill>
                <a:ea typeface="Lato Medium"/>
                <a:cs typeface="Lato Medium"/>
              </a:rPr>
              <a:t>l’adéquation du régime alimentaire en micronutriments des femmes en âge de procréer</a:t>
            </a:r>
            <a:r>
              <a:rPr lang="fr-FR">
                <a:solidFill>
                  <a:srgbClr val="000000"/>
                </a:solidFill>
                <a:ea typeface="Lato Medium"/>
                <a:cs typeface="Lato Medium"/>
              </a:rPr>
              <a:t>. Il permet de calculer </a:t>
            </a:r>
            <a:r>
              <a:rPr lang="fr-FR" b="1">
                <a:solidFill>
                  <a:srgbClr val="0070C0"/>
                </a:solidFill>
                <a:ea typeface="Lato Medium"/>
                <a:cs typeface="Lato Medium"/>
              </a:rPr>
              <a:t>la prévalence de la consommation d’au moins 5 groupes alimentaires </a:t>
            </a:r>
            <a:r>
              <a:rPr lang="fr-FR">
                <a:solidFill>
                  <a:srgbClr val="000000"/>
                </a:solidFill>
                <a:ea typeface="Lato Medium"/>
                <a:cs typeface="Lato Medium"/>
              </a:rPr>
              <a:t>parmi 10 groupes le jour précédent, favorisant probablement la consommation de protéines animales, des légumineuses, et des fruits ou légumes. </a:t>
            </a:r>
          </a:p>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pic>
        <p:nvPicPr>
          <p:cNvPr id="10" name="Image 9"/>
          <p:cNvPicPr>
            <a:picLocks noChangeAspect="1"/>
          </p:cNvPicPr>
          <p:nvPr/>
        </p:nvPicPr>
        <p:blipFill>
          <a:blip r:embed="rId2"/>
          <a:stretch>
            <a:fillRect/>
          </a:stretch>
        </p:blipFill>
        <p:spPr>
          <a:xfrm>
            <a:off x="1097280" y="3780069"/>
            <a:ext cx="2156873" cy="2131793"/>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3270315476"/>
              </p:ext>
            </p:extLst>
          </p:nvPr>
        </p:nvGraphicFramePr>
        <p:xfrm>
          <a:off x="4775199" y="3422651"/>
          <a:ext cx="6484984" cy="2851293"/>
        </p:xfrm>
        <a:graphic>
          <a:graphicData uri="http://schemas.openxmlformats.org/drawingml/2006/table">
            <a:tbl>
              <a:tblPr firstRow="1" bandRow="1">
                <a:tableStyleId>{8799B23B-EC83-4686-B30A-512413B5E67A}</a:tableStyleId>
              </a:tblPr>
              <a:tblGrid>
                <a:gridCol w="3242492">
                  <a:extLst>
                    <a:ext uri="{9D8B030D-6E8A-4147-A177-3AD203B41FA5}">
                      <a16:colId xmlns:a16="http://schemas.microsoft.com/office/drawing/2014/main" val="1404514396"/>
                    </a:ext>
                  </a:extLst>
                </a:gridCol>
                <a:gridCol w="3242492">
                  <a:extLst>
                    <a:ext uri="{9D8B030D-6E8A-4147-A177-3AD203B41FA5}">
                      <a16:colId xmlns:a16="http://schemas.microsoft.com/office/drawing/2014/main" val="3159534264"/>
                    </a:ext>
                  </a:extLst>
                </a:gridCol>
              </a:tblGrid>
              <a:tr h="565293">
                <a:tc>
                  <a:txBody>
                    <a:bodyPr/>
                    <a:lstStyle/>
                    <a:p>
                      <a:pPr marL="0" indent="0">
                        <a:buFont typeface="+mj-lt"/>
                        <a:buNone/>
                      </a:pPr>
                      <a:r>
                        <a:rPr lang="fr-FR" b="1">
                          <a:solidFill>
                            <a:schemeClr val="tx2">
                              <a:lumMod val="50000"/>
                            </a:schemeClr>
                          </a:solidFill>
                        </a:rPr>
                        <a:t>1.</a:t>
                      </a:r>
                      <a:r>
                        <a:rPr lang="fr-FR" b="1" baseline="0">
                          <a:solidFill>
                            <a:schemeClr val="tx2">
                              <a:lumMod val="50000"/>
                            </a:schemeClr>
                          </a:solidFill>
                        </a:rPr>
                        <a:t> </a:t>
                      </a:r>
                      <a:r>
                        <a:rPr lang="fr-FR" b="0">
                          <a:solidFill>
                            <a:schemeClr val="tx2">
                              <a:lumMod val="50000"/>
                            </a:schemeClr>
                          </a:solidFill>
                        </a:rPr>
                        <a:t>Céréales, tubercules blancs, racines blanches et plantains</a:t>
                      </a:r>
                    </a:p>
                  </a:txBody>
                  <a:tcPr/>
                </a:tc>
                <a:tc>
                  <a:txBody>
                    <a:bodyPr/>
                    <a:lstStyle/>
                    <a:p>
                      <a:pPr marL="0" indent="0">
                        <a:buFont typeface="+mj-lt"/>
                        <a:buNone/>
                      </a:pPr>
                      <a:r>
                        <a:rPr lang="fr-FR" b="1">
                          <a:solidFill>
                            <a:schemeClr val="tx2">
                              <a:lumMod val="50000"/>
                            </a:schemeClr>
                          </a:solidFill>
                        </a:rPr>
                        <a:t>6</a:t>
                      </a:r>
                      <a:r>
                        <a:rPr lang="fr-FR" b="0">
                          <a:solidFill>
                            <a:schemeClr val="tx2">
                              <a:lumMod val="50000"/>
                            </a:schemeClr>
                          </a:solidFill>
                        </a:rPr>
                        <a:t>. Œufs</a:t>
                      </a:r>
                    </a:p>
                  </a:txBody>
                  <a:tcPr/>
                </a:tc>
                <a:extLst>
                  <a:ext uri="{0D108BD9-81ED-4DB2-BD59-A6C34878D82A}">
                    <a16:rowId xmlns:a16="http://schemas.microsoft.com/office/drawing/2014/main" val="2240446370"/>
                  </a:ext>
                </a:extLst>
              </a:tr>
              <a:tr h="565293">
                <a:tc>
                  <a:txBody>
                    <a:bodyPr/>
                    <a:lstStyle/>
                    <a:p>
                      <a:pPr marL="0" indent="0">
                        <a:buFont typeface="+mj-lt"/>
                        <a:buNone/>
                      </a:pPr>
                      <a:r>
                        <a:rPr lang="fr-FR" b="1">
                          <a:solidFill>
                            <a:schemeClr val="tx2">
                              <a:lumMod val="50000"/>
                            </a:schemeClr>
                          </a:solidFill>
                        </a:rPr>
                        <a:t>2.</a:t>
                      </a:r>
                      <a:r>
                        <a:rPr lang="fr-FR" b="1" baseline="0">
                          <a:solidFill>
                            <a:schemeClr val="tx2">
                              <a:lumMod val="50000"/>
                            </a:schemeClr>
                          </a:solidFill>
                        </a:rPr>
                        <a:t> </a:t>
                      </a:r>
                      <a:r>
                        <a:rPr lang="fr-FR" b="0">
                          <a:solidFill>
                            <a:schemeClr val="tx2">
                              <a:lumMod val="50000"/>
                            </a:schemeClr>
                          </a:solidFill>
                        </a:rPr>
                        <a:t>Légumineuses (haricots, pois, lentilles)</a:t>
                      </a:r>
                    </a:p>
                  </a:txBody>
                  <a:tcPr/>
                </a:tc>
                <a:tc>
                  <a:txBody>
                    <a:bodyPr/>
                    <a:lstStyle/>
                    <a:p>
                      <a:pPr marL="0" indent="0">
                        <a:buFont typeface="+mj-lt"/>
                        <a:buNone/>
                      </a:pPr>
                      <a:r>
                        <a:rPr lang="fr-FR" b="1">
                          <a:solidFill>
                            <a:schemeClr val="tx2">
                              <a:lumMod val="50000"/>
                            </a:schemeClr>
                          </a:solidFill>
                        </a:rPr>
                        <a:t>7</a:t>
                      </a:r>
                      <a:r>
                        <a:rPr lang="fr-FR" b="0">
                          <a:solidFill>
                            <a:schemeClr val="tx2">
                              <a:lumMod val="50000"/>
                            </a:schemeClr>
                          </a:solidFill>
                        </a:rPr>
                        <a:t>. Légumes aux feuilles vert foncé</a:t>
                      </a:r>
                    </a:p>
                  </a:txBody>
                  <a:tcPr/>
                </a:tc>
                <a:extLst>
                  <a:ext uri="{0D108BD9-81ED-4DB2-BD59-A6C34878D82A}">
                    <a16:rowId xmlns:a16="http://schemas.microsoft.com/office/drawing/2014/main" val="1927277377"/>
                  </a:ext>
                </a:extLst>
              </a:tr>
              <a:tr h="565293">
                <a:tc>
                  <a:txBody>
                    <a:bodyPr/>
                    <a:lstStyle/>
                    <a:p>
                      <a:pPr marL="0" indent="0">
                        <a:buFont typeface="+mj-lt"/>
                        <a:buNone/>
                      </a:pPr>
                      <a:r>
                        <a:rPr lang="fr-FR" b="1">
                          <a:solidFill>
                            <a:schemeClr val="tx2">
                              <a:lumMod val="50000"/>
                            </a:schemeClr>
                          </a:solidFill>
                        </a:rPr>
                        <a:t>3</a:t>
                      </a:r>
                      <a:r>
                        <a:rPr lang="fr-FR" b="0">
                          <a:solidFill>
                            <a:schemeClr val="tx2">
                              <a:lumMod val="50000"/>
                            </a:schemeClr>
                          </a:solidFill>
                        </a:rPr>
                        <a:t>. Noix et graines</a:t>
                      </a:r>
                    </a:p>
                  </a:txBody>
                  <a:tcPr/>
                </a:tc>
                <a:tc>
                  <a:txBody>
                    <a:bodyPr/>
                    <a:lstStyle/>
                    <a:p>
                      <a:pPr marL="0" indent="0">
                        <a:buFont typeface="+mj-lt"/>
                        <a:buNone/>
                      </a:pPr>
                      <a:r>
                        <a:rPr lang="fr-FR" b="1">
                          <a:solidFill>
                            <a:schemeClr val="tx2">
                              <a:lumMod val="50000"/>
                            </a:schemeClr>
                          </a:solidFill>
                        </a:rPr>
                        <a:t>8. </a:t>
                      </a:r>
                      <a:r>
                        <a:rPr lang="fr-FR" b="0">
                          <a:solidFill>
                            <a:schemeClr val="tx2">
                              <a:lumMod val="50000"/>
                            </a:schemeClr>
                          </a:solidFill>
                        </a:rPr>
                        <a:t>Autres légumes et fruits riches en vitamine A</a:t>
                      </a:r>
                    </a:p>
                  </a:txBody>
                  <a:tcPr/>
                </a:tc>
                <a:extLst>
                  <a:ext uri="{0D108BD9-81ED-4DB2-BD59-A6C34878D82A}">
                    <a16:rowId xmlns:a16="http://schemas.microsoft.com/office/drawing/2014/main" val="1643735086"/>
                  </a:ext>
                </a:extLst>
              </a:tr>
              <a:tr h="327511">
                <a:tc>
                  <a:txBody>
                    <a:bodyPr/>
                    <a:lstStyle/>
                    <a:p>
                      <a:pPr marL="0" indent="0">
                        <a:buFont typeface="+mj-lt"/>
                        <a:buNone/>
                      </a:pPr>
                      <a:r>
                        <a:rPr lang="fr-FR" b="1">
                          <a:solidFill>
                            <a:schemeClr val="tx2">
                              <a:lumMod val="50000"/>
                            </a:schemeClr>
                          </a:solidFill>
                        </a:rPr>
                        <a:t>4. </a:t>
                      </a:r>
                      <a:r>
                        <a:rPr lang="fr-FR" b="0">
                          <a:solidFill>
                            <a:schemeClr val="tx2">
                              <a:lumMod val="50000"/>
                            </a:schemeClr>
                          </a:solidFill>
                        </a:rPr>
                        <a:t>Produits laitiers</a:t>
                      </a:r>
                    </a:p>
                  </a:txBody>
                  <a:tcPr/>
                </a:tc>
                <a:tc>
                  <a:txBody>
                    <a:bodyPr/>
                    <a:lstStyle/>
                    <a:p>
                      <a:pPr marL="0" indent="0">
                        <a:buFont typeface="+mj-lt"/>
                        <a:buNone/>
                      </a:pPr>
                      <a:r>
                        <a:rPr lang="fr-FR" b="1">
                          <a:solidFill>
                            <a:schemeClr val="tx2">
                              <a:lumMod val="50000"/>
                            </a:schemeClr>
                          </a:solidFill>
                        </a:rPr>
                        <a:t>9</a:t>
                      </a:r>
                      <a:r>
                        <a:rPr lang="fr-FR" b="0">
                          <a:solidFill>
                            <a:schemeClr val="tx2">
                              <a:lumMod val="50000"/>
                            </a:schemeClr>
                          </a:solidFill>
                        </a:rPr>
                        <a:t>. Autres légumes</a:t>
                      </a:r>
                    </a:p>
                  </a:txBody>
                  <a:tcPr/>
                </a:tc>
                <a:extLst>
                  <a:ext uri="{0D108BD9-81ED-4DB2-BD59-A6C34878D82A}">
                    <a16:rowId xmlns:a16="http://schemas.microsoft.com/office/drawing/2014/main" val="4105359925"/>
                  </a:ext>
                </a:extLst>
              </a:tr>
              <a:tr h="565293">
                <a:tc>
                  <a:txBody>
                    <a:bodyPr/>
                    <a:lstStyle/>
                    <a:p>
                      <a:pPr marL="0" indent="0">
                        <a:buFont typeface="+mj-lt"/>
                        <a:buNone/>
                      </a:pPr>
                      <a:r>
                        <a:rPr lang="fr-FR" b="1">
                          <a:solidFill>
                            <a:schemeClr val="tx2">
                              <a:lumMod val="50000"/>
                            </a:schemeClr>
                          </a:solidFill>
                        </a:rPr>
                        <a:t>5. </a:t>
                      </a:r>
                      <a:r>
                        <a:rPr lang="fr-FR" b="0">
                          <a:solidFill>
                            <a:schemeClr val="tx2">
                              <a:lumMod val="50000"/>
                            </a:schemeClr>
                          </a:solidFill>
                        </a:rPr>
                        <a:t>Viandes, volailles et poissons</a:t>
                      </a:r>
                    </a:p>
                  </a:txBody>
                  <a:tcPr/>
                </a:tc>
                <a:tc>
                  <a:txBody>
                    <a:bodyPr/>
                    <a:lstStyle/>
                    <a:p>
                      <a:pPr marL="0" indent="0">
                        <a:buFont typeface="+mj-lt"/>
                        <a:buNone/>
                      </a:pPr>
                      <a:r>
                        <a:rPr lang="fr-FR" b="1">
                          <a:solidFill>
                            <a:schemeClr val="tx2">
                              <a:lumMod val="50000"/>
                            </a:schemeClr>
                          </a:solidFill>
                        </a:rPr>
                        <a:t>10</a:t>
                      </a:r>
                      <a:r>
                        <a:rPr lang="fr-FR" b="0">
                          <a:solidFill>
                            <a:schemeClr val="tx2">
                              <a:lumMod val="50000"/>
                            </a:schemeClr>
                          </a:solidFill>
                        </a:rPr>
                        <a:t>.</a:t>
                      </a:r>
                      <a:r>
                        <a:rPr lang="fr-FR" b="0" baseline="0">
                          <a:solidFill>
                            <a:schemeClr val="tx2">
                              <a:lumMod val="50000"/>
                            </a:schemeClr>
                          </a:solidFill>
                        </a:rPr>
                        <a:t> </a:t>
                      </a:r>
                      <a:r>
                        <a:rPr lang="fr-FR" b="0">
                          <a:solidFill>
                            <a:schemeClr val="tx2">
                              <a:lumMod val="50000"/>
                            </a:schemeClr>
                          </a:solidFill>
                        </a:rPr>
                        <a:t>Autres fruits</a:t>
                      </a:r>
                    </a:p>
                  </a:txBody>
                  <a:tcPr/>
                </a:tc>
                <a:extLst>
                  <a:ext uri="{0D108BD9-81ED-4DB2-BD59-A6C34878D82A}">
                    <a16:rowId xmlns:a16="http://schemas.microsoft.com/office/drawing/2014/main" val="3869884517"/>
                  </a:ext>
                </a:extLst>
              </a:tr>
            </a:tbl>
          </a:graphicData>
        </a:graphic>
      </p:graphicFrame>
    </p:spTree>
    <p:extLst>
      <p:ext uri="{BB962C8B-B14F-4D97-AF65-F5344CB8AC3E}">
        <p14:creationId xmlns:p14="http://schemas.microsoft.com/office/powerpoint/2010/main" val="275444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a:solidFill>
                  <a:srgbClr val="0070C0"/>
                </a:solidFill>
              </a:rPr>
              <a:t>L’INDICE DE STRATEGIE DE SURVIE (CSI)</a:t>
            </a: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80" y="1916984"/>
            <a:ext cx="10058401" cy="3726170"/>
          </a:xfrm>
        </p:spPr>
        <p:txBody>
          <a:bodyPr>
            <a:noAutofit/>
          </a:bodyPr>
          <a:lstStyle/>
          <a:p>
            <a:pPr marL="201168" lvl="1" indent="0" algn="just">
              <a:buNone/>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7" name="Espace réservé du contenu 2"/>
          <p:cNvSpPr>
            <a:spLocks noGrp="1"/>
          </p:cNvSpPr>
          <p:nvPr>
            <p:ph sz="half" idx="1"/>
          </p:nvPr>
        </p:nvSpPr>
        <p:spPr>
          <a:xfrm>
            <a:off x="1097280" y="1916984"/>
            <a:ext cx="10162903" cy="3726170"/>
          </a:xfrm>
        </p:spPr>
        <p:txBody>
          <a:bodyPr>
            <a:noAutofit/>
          </a:bodyPr>
          <a:lstStyle/>
          <a:p>
            <a:pPr algn="just"/>
            <a:r>
              <a:rPr lang="fr-FR" sz="2400">
                <a:solidFill>
                  <a:srgbClr val="000000"/>
                </a:solidFill>
                <a:ea typeface="Lato Medium"/>
                <a:cs typeface="Lato Medium"/>
              </a:rPr>
              <a:t>L’indice de stratégie de survie est un indicateur proxy de l’accès alimentaire des ménages et de la sécurité des moyens d’existence. Il </a:t>
            </a:r>
            <a:r>
              <a:rPr lang="fr-FR" sz="2400" b="1">
                <a:solidFill>
                  <a:srgbClr val="0070C0"/>
                </a:solidFill>
                <a:ea typeface="Lato Medium"/>
                <a:cs typeface="Lato Medium"/>
              </a:rPr>
              <a:t>mesure le recours à différentes stratégies déployées par les individus </a:t>
            </a:r>
            <a:r>
              <a:rPr lang="fr-FR" sz="2400">
                <a:solidFill>
                  <a:srgbClr val="000000"/>
                </a:solidFill>
                <a:ea typeface="Lato Medium"/>
                <a:cs typeface="Lato Medium"/>
              </a:rPr>
              <a:t>pendant les 7 jours précédent le questionnaire.</a:t>
            </a:r>
          </a:p>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pic>
        <p:nvPicPr>
          <p:cNvPr id="9" name="Image 8"/>
          <p:cNvPicPr>
            <a:picLocks noChangeAspect="1"/>
          </p:cNvPicPr>
          <p:nvPr/>
        </p:nvPicPr>
        <p:blipFill>
          <a:blip r:embed="rId2"/>
          <a:stretch>
            <a:fillRect/>
          </a:stretch>
        </p:blipFill>
        <p:spPr>
          <a:xfrm>
            <a:off x="1097279" y="3617065"/>
            <a:ext cx="2116808" cy="2200476"/>
          </a:xfrm>
          <a:prstGeom prst="rect">
            <a:avLst/>
          </a:prstGeom>
        </p:spPr>
      </p:pic>
      <p:sp>
        <p:nvSpPr>
          <p:cNvPr id="4" name="Rectangle 3"/>
          <p:cNvSpPr/>
          <p:nvPr/>
        </p:nvSpPr>
        <p:spPr>
          <a:xfrm>
            <a:off x="4602480" y="3701641"/>
            <a:ext cx="6553200" cy="2031325"/>
          </a:xfrm>
          <a:prstGeom prst="rect">
            <a:avLst/>
          </a:prstGeom>
        </p:spPr>
        <p:txBody>
          <a:bodyPr wrap="square">
            <a:spAutoFit/>
          </a:bodyPr>
          <a:lstStyle/>
          <a:p>
            <a:pPr algn="just"/>
            <a:r>
              <a:rPr lang="fr-FR">
                <a:solidFill>
                  <a:schemeClr val="accent1"/>
                </a:solidFill>
              </a:rPr>
              <a:t>Pendant les 7 derniers jours, combien de fois vous est il arrivé de :</a:t>
            </a:r>
          </a:p>
          <a:p>
            <a:pPr marL="342900" indent="-342900" algn="just" fontAlgn="t">
              <a:buFont typeface="+mj-lt"/>
              <a:buAutoNum type="arabicPeriod"/>
            </a:pPr>
            <a:r>
              <a:rPr lang="en-GB">
                <a:solidFill>
                  <a:schemeClr val="accent1"/>
                </a:solidFill>
              </a:rPr>
              <a:t>Manger des aliments </a:t>
            </a:r>
            <a:r>
              <a:rPr lang="en-GB" err="1">
                <a:solidFill>
                  <a:schemeClr val="accent1"/>
                </a:solidFill>
              </a:rPr>
              <a:t>moins</a:t>
            </a:r>
            <a:r>
              <a:rPr lang="en-GB">
                <a:solidFill>
                  <a:schemeClr val="accent1"/>
                </a:solidFill>
              </a:rPr>
              <a:t> </a:t>
            </a:r>
            <a:r>
              <a:rPr lang="en-GB" err="1">
                <a:solidFill>
                  <a:schemeClr val="accent1"/>
                </a:solidFill>
              </a:rPr>
              <a:t>appréciés</a:t>
            </a:r>
            <a:r>
              <a:rPr lang="en-GB">
                <a:solidFill>
                  <a:schemeClr val="accent1"/>
                </a:solidFill>
              </a:rPr>
              <a:t> / </a:t>
            </a:r>
            <a:r>
              <a:rPr lang="en-GB" err="1">
                <a:solidFill>
                  <a:schemeClr val="accent1"/>
                </a:solidFill>
              </a:rPr>
              <a:t>moins</a:t>
            </a:r>
            <a:r>
              <a:rPr lang="en-GB">
                <a:solidFill>
                  <a:schemeClr val="accent1"/>
                </a:solidFill>
              </a:rPr>
              <a:t> </a:t>
            </a:r>
            <a:r>
              <a:rPr lang="en-GB" err="1">
                <a:solidFill>
                  <a:schemeClr val="accent1"/>
                </a:solidFill>
              </a:rPr>
              <a:t>cher</a:t>
            </a:r>
            <a:r>
              <a:rPr lang="en-GB">
                <a:solidFill>
                  <a:schemeClr val="accent1"/>
                </a:solidFill>
              </a:rPr>
              <a:t> ?</a:t>
            </a:r>
          </a:p>
          <a:p>
            <a:pPr marL="342900" indent="-342900" algn="just" fontAlgn="t">
              <a:buFont typeface="+mj-lt"/>
              <a:buAutoNum type="arabicPeriod"/>
            </a:pPr>
            <a:r>
              <a:rPr lang="fr-FR">
                <a:solidFill>
                  <a:schemeClr val="accent1"/>
                </a:solidFill>
              </a:rPr>
              <a:t>Emprunter de la nourriture ou dépendre de l'aide d'amis ou de parents ?</a:t>
            </a:r>
          </a:p>
          <a:p>
            <a:pPr marL="342900" indent="-342900" algn="just" fontAlgn="t">
              <a:buFont typeface="+mj-lt"/>
              <a:buAutoNum type="arabicPeriod"/>
            </a:pPr>
            <a:r>
              <a:rPr lang="fr-FR">
                <a:solidFill>
                  <a:schemeClr val="accent1"/>
                </a:solidFill>
              </a:rPr>
              <a:t>Limiter la taille des portions au repas ?</a:t>
            </a:r>
          </a:p>
          <a:p>
            <a:pPr marL="342900" indent="-342900" algn="just" fontAlgn="t">
              <a:buFont typeface="+mj-lt"/>
              <a:buAutoNum type="arabicPeriod"/>
            </a:pPr>
            <a:r>
              <a:rPr lang="fr-FR">
                <a:solidFill>
                  <a:schemeClr val="accent1"/>
                </a:solidFill>
              </a:rPr>
              <a:t>Réduire la consommation des adultes en faveur des enfants ?</a:t>
            </a:r>
          </a:p>
          <a:p>
            <a:pPr marL="342900" indent="-342900" algn="just" fontAlgn="t">
              <a:buFont typeface="+mj-lt"/>
              <a:buAutoNum type="arabicPeriod"/>
            </a:pPr>
            <a:r>
              <a:rPr lang="fr-FR">
                <a:solidFill>
                  <a:schemeClr val="accent1"/>
                </a:solidFill>
              </a:rPr>
              <a:t>Réduire le nombre de repas pris dans la journée ?</a:t>
            </a:r>
          </a:p>
        </p:txBody>
      </p:sp>
    </p:spTree>
    <p:extLst>
      <p:ext uri="{BB962C8B-B14F-4D97-AF65-F5344CB8AC3E}">
        <p14:creationId xmlns:p14="http://schemas.microsoft.com/office/powerpoint/2010/main" val="31821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u="sng"/>
              <a:t>PARTIE I. </a:t>
            </a:r>
          </a:p>
        </p:txBody>
      </p:sp>
      <p:sp>
        <p:nvSpPr>
          <p:cNvPr id="3" name="Espace réservé du contenu 2"/>
          <p:cNvSpPr>
            <a:spLocks noGrp="1"/>
          </p:cNvSpPr>
          <p:nvPr>
            <p:ph idx="1"/>
          </p:nvPr>
        </p:nvSpPr>
        <p:spPr/>
        <p:txBody>
          <a:bodyPr/>
          <a:lstStyle/>
          <a:p>
            <a:endParaRPr lang="fr-FR"/>
          </a:p>
        </p:txBody>
      </p:sp>
      <p:sp>
        <p:nvSpPr>
          <p:cNvPr id="4" name="Espace réservé du texte 3"/>
          <p:cNvSpPr>
            <a:spLocks noGrp="1"/>
          </p:cNvSpPr>
          <p:nvPr>
            <p:ph type="body" sz="half" idx="2"/>
          </p:nvPr>
        </p:nvSpPr>
        <p:spPr>
          <a:xfrm>
            <a:off x="457200" y="2926080"/>
            <a:ext cx="3500846" cy="3379124"/>
          </a:xfrm>
        </p:spPr>
        <p:txBody>
          <a:bodyPr>
            <a:normAutofit/>
          </a:bodyPr>
          <a:lstStyle/>
          <a:p>
            <a:r>
              <a:rPr lang="fr-FR" sz="4400"/>
              <a:t>LES CONCEPTS CLES DE LA SECURITE ALIMENTAIRE</a:t>
            </a:r>
          </a:p>
        </p:txBody>
      </p:sp>
      <p:pic>
        <p:nvPicPr>
          <p:cNvPr id="2054" name="Picture 6" descr="Best 500+ Market Images | Download Free Pictures &amp; Stock Photos on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6" y="-977900"/>
            <a:ext cx="8124824" cy="100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48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0070C0"/>
                </a:solidFill>
              </a:rPr>
              <a:t>L’ECHELLE DE DETRESSE </a:t>
            </a:r>
            <a:endParaRPr lang="fr-FR" b="1" dirty="0">
              <a:solidFill>
                <a:srgbClr val="0070C0"/>
              </a:solidFill>
            </a:endParaRP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80" y="1916984"/>
            <a:ext cx="10058401" cy="3726170"/>
          </a:xfrm>
        </p:spPr>
        <p:txBody>
          <a:bodyPr>
            <a:noAutofit/>
          </a:bodyPr>
          <a:lstStyle/>
          <a:p>
            <a:pPr marL="201168" lvl="1" indent="0" algn="just">
              <a:buNone/>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7" name="Espace réservé du contenu 2"/>
          <p:cNvSpPr>
            <a:spLocks noGrp="1"/>
          </p:cNvSpPr>
          <p:nvPr>
            <p:ph sz="half" idx="1"/>
          </p:nvPr>
        </p:nvSpPr>
        <p:spPr>
          <a:xfrm>
            <a:off x="1097280" y="1916984"/>
            <a:ext cx="10162903" cy="3726170"/>
          </a:xfrm>
        </p:spPr>
        <p:txBody>
          <a:bodyPr>
            <a:noAutofit/>
          </a:bodyPr>
          <a:lstStyle/>
          <a:p>
            <a:pPr algn="just"/>
            <a:r>
              <a:rPr lang="fr-FR" dirty="0"/>
              <a:t>L’échelle de détresse est une mesure subjective du ressenti de </a:t>
            </a:r>
            <a:r>
              <a:rPr lang="fr-FR" dirty="0" smtClean="0"/>
              <a:t>la souffrance psychologique, issue d’ACF</a:t>
            </a:r>
            <a:r>
              <a:rPr lang="fr-FR" dirty="0" smtClean="0">
                <a:solidFill>
                  <a:srgbClr val="000000"/>
                </a:solidFill>
                <a:ea typeface="Lato Medium"/>
                <a:cs typeface="Lato Medium"/>
              </a:rPr>
              <a:t>. </a:t>
            </a:r>
            <a:r>
              <a:rPr lang="fr-FR" dirty="0"/>
              <a:t>L’échelle est auto-administrée : elle donne donc la possibilité à l’usager de s’</a:t>
            </a:r>
            <a:r>
              <a:rPr lang="fr-FR" dirty="0" err="1"/>
              <a:t>auto-évaluer</a:t>
            </a:r>
            <a:r>
              <a:rPr lang="fr-FR" dirty="0"/>
              <a:t> en toute autonomie. </a:t>
            </a:r>
            <a:endParaRPr lang="fr-FR" dirty="0" smtClean="0"/>
          </a:p>
          <a:p>
            <a:pPr algn="just"/>
            <a:r>
              <a:rPr lang="fr-FR" dirty="0" smtClean="0"/>
              <a:t>On </a:t>
            </a:r>
            <a:r>
              <a:rPr lang="fr-FR" dirty="0"/>
              <a:t>considère qu’il y a de la détresse quand le score est supérieur à 6 et une amélioration quand il y a une diminution des scores à la sortie.  </a:t>
            </a:r>
            <a:r>
              <a:rPr lang="fr-FR" dirty="0" smtClean="0">
                <a:solidFill>
                  <a:srgbClr val="000000"/>
                </a:solidFill>
                <a:ea typeface="Lato Medium"/>
                <a:cs typeface="Lato Medium"/>
              </a:rPr>
              <a:t> </a:t>
            </a:r>
          </a:p>
          <a:p>
            <a:pPr algn="just"/>
            <a:endParaRPr lang="fr-FR" dirty="0">
              <a:solidFill>
                <a:srgbClr val="000000"/>
              </a:solidFill>
              <a:ea typeface="Lato Medium"/>
              <a:cs typeface="Lato Medium"/>
            </a:endParaRPr>
          </a:p>
          <a:p>
            <a:pPr algn="just"/>
            <a:endParaRPr lang="fr-FR" dirty="0" smtClean="0">
              <a:solidFill>
                <a:srgbClr val="000000"/>
              </a:solidFill>
              <a:ea typeface="Lato Medium"/>
              <a:cs typeface="Lato Medium"/>
            </a:endParaRPr>
          </a:p>
          <a:p>
            <a:pPr marL="0" indent="0" algn="just">
              <a:buClr>
                <a:srgbClr val="99CC00"/>
              </a:buClr>
              <a:buNone/>
              <a:defRPr/>
            </a:pPr>
            <a:endParaRPr lang="fr-FR" altLang="fr-FR" sz="2400" dirty="0">
              <a:solidFill>
                <a:srgbClr val="000000"/>
              </a:solidFill>
              <a:cs typeface="Arial" panose="020B0604020202020204" pitchFamily="34" charset="0"/>
            </a:endParaRPr>
          </a:p>
          <a:p>
            <a:pPr marL="0" indent="0" algn="just">
              <a:buClr>
                <a:srgbClr val="99CC00"/>
              </a:buClr>
              <a:buNone/>
              <a:defRPr/>
            </a:pPr>
            <a:endParaRPr lang="fr-FR" altLang="fr-FR" sz="2400" dirty="0">
              <a:solidFill>
                <a:schemeClr val="tx1"/>
              </a:solidFill>
              <a:cs typeface="Arial" panose="020B0604020202020204" pitchFamily="34" charset="0"/>
            </a:endParaRPr>
          </a:p>
          <a:p>
            <a:pPr marL="0" indent="0">
              <a:buClr>
                <a:srgbClr val="99CC00"/>
              </a:buClr>
              <a:buNone/>
              <a:defRPr/>
            </a:pP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
        <p:nvSpPr>
          <p:cNvPr id="4" name="AutoShape 2" descr="data:image/png;base64,iVBORw0KGgoAAAANSUhEUgAAAeYAAACsCAYAAACuJw9xAAAAAXNSR0IArs4c6QAAAARnQU1BAACxjwv8YQUAAAAJcEhZcwAADsMAAA7DAcdvqGQAAP+aSURBVHhe7H0FQFXZ9v6k02GNOmN3d3d3Y3eDEoIoCgYKqIiJmKgYYGF3d3d3d43dMfP917fO3XDlOe/Ne/+Znzry4fbce+7JHetba+291/4IsYhFLGIRi1jE4p1BLDHHIhaxiEUsYvEOIZaYYxGLWMQiFrF4hxBLzLGIRSxiEYtYvEOIJWY7/C5//y14xn9/1oeBvyRf/ugi/98X5wV+s20/bLDeMxdi5sSb977NHOMT/ab/v71niEUs/n58oMQsjfv3V3j56jlevXop39/QzI1MMikGdHfU7/Jf1BfC9l2Tbdcfggf8UXrfIGLzt980/f57tAD9XfLht1fy+TfrnYxY1e/kRju8evUKz54/x4sXL/U8hWxey14Dni4/vNL72f9oHWz/Z/ZZN2R6pSn69/cF9u9hPtsnwrY1u+z1D7PPht+knLjD7Lb7SfNUk/luSwbMcvts52eWX1Q52863h6kfLLdoyGf9/p8S65SpV/wei1j8M/FBETMbs5LGq2d49eIxnj17gOfPn+g+FQzyzwgOFWZ2icLGEIn5HP1drhl1DSspMdkn24VUsNjtl4P/TXq/QCH88qVN2eG78R0lX169eIGXkjS/+E+OYx6/eilCXAj7N9nPxP3Pnj7Hg/sP8ejRYxXyJPSXL3islMtLIeFXVvmQjA0pv3j50jr2N6boPJVf35CoiDG9b8TM95Jn/p15a9IL25b75V00Md81kyXJKZJ+kzyz8pK/Wfv4/aXk20sSqW0fk/msp1tF+HrS/VZ5sCx4LMuO31++EKXqmShVz63r8h5WudjKTI5/KWXO+xrSNnXBem5JtnL518QyY+JnHscHjUUs/pn44Ij56dMnePzorgiHx5Keiix4IYJBhIVYaIYolHS5FRnw6rkIlBciPPQ7pZAlP5h+U2H0Es+fPVPisX6gwLAlS4ppevXqhVxfErdyv2hBZHf8v6T3C5JLkk8iPOX9zHvz+8sXz/HyueSz5JcSMYW6CHHNb8nr589e4OkTyUPNz9/0O4U88/zRwye4d/ehCHt+B56K4L97/z4ePRGFioJd7ktyfin3eSH3eS7WtlF4/pWUYwp47rP+3n3Ynl3J+Lkt8bMhZybmO5O8P8lO8pavRkJ+IfnPpHVb0oN7D3Dvzj0bScqlbVWRv7FcSLTmUibJJfX3J4+f4uGDR1pGBMvurlyLShWVp2dPn+HBg4dSFqzvv0mbe4YnT54qafNZLCK2CJltj5+th2DiNZlMOZkk7xn1m+1hYxGLfyg+MGKGCAixxh7eFYEggs2SRCLQn6kwISlQALHdk4w1RREzhYgINTt5wGMNMdMy0B16AV7XllSIWARFS5Lb3yjxbPv12D9M7xvkmTUPmBdWUiuWVpMIeuahEjPz0i69FNJ9+oSW1itJ3MfrSO7I9vEjIYH7okTRapbvJOYHjx7hqRAwidmymtktIeeKcsREYtYk+UsyNilasEen95OYYybuZ5JjJP1OsmOe0HoVsrSI1lI+TbV7eP8h7t6+q/v5+iwfEuszIdnnSrAsK+7/XcuHiSTL4n3+9IVFwiwnAZWhh0LELEuC3RAkbno9SM4kZCbei8ewjHiOKSt9AFuyL69o74ZJVplZL/E+lFksYvG/4YOzmEnCL+m+Zv8yXXliZT198lgIgS5YOYJySto9iUCJ2iYL1NKIKQzkq2VhWwJJd5gURcz2ibvk+Nf2/5Mg78PMsxGElXkx3tN8laRk8VwsNhH+KrCfUcmxubx5iFxKXaZK6iKq5ZiopIRsubEp4O1dpn9kMUcL9uhklard872z4DvJM0eR8JtJ2cp/EqgQ7ZMneCSEqYQsr6j5amWN5LUQppCwyWt6MGgJPxcCNfuiEOPrnwHv+ejhY1GEqbRKWyLRy3X4+dHjx3goytUzUWhfbwt/psxsL6ApFrH4Z+LDGvxFoUUS/U0sq2ePcf/eHbHIHohQsrnYRPib9ErJQhr/G9q/krT8FiXo/gXyWxQBfzigWNV+zt+EbG1Wm5WBzCdJ8pWWGPOMeUfL7MnjJ0rQfwbMTiZ6LmiVkZC1n5SWmJIyt9H3jCnkX7fAeBz3WX/vPJRw5ZkNEUsem89W3zJ/04zVRGL+TfKGeUvSpRubSpDhNWO9/lkwn0mkeh1el+1F7qH9yST+N0DLStoJXd4P7j9Sr4iWHZUpJlv50ZOkyhTbjDygfZmZcrISf2N6T8osFrH4H/GBEbM0Zk3sw3wipPBACPqpfBehIAKDpEHhpQIrRrt/JhbGjWu/4uTxMzh+9CQunb+Chw8e236NCREbFI6SjJvVGv36AUDz1yIGTRS2krfGOqZFZvKXgv1NePToCW7fuitCn8I4BvTydK/aSFnylu5SCnl1mfOafAYFr89kL+hJIkyWoNcLvhew3iOKlKOImfuY+N5MrHtWPy+7WPh6zPM7t6mESn39g9clYd67+wAXzl/G6VPncO7MBZyR7b49B7F+7UbMjpyHGdMiMXf2AkyfOhOTwsJlG4mF85dgw9rN2LNzP44ePiHnX8LtX+9pe7EHXd+PHj2VcrLKiM/I7cuXdHU/1bLks1nEayXrnU1i+Znf+BLvS7nFIhb/PT4sYrY16N9/o7uO/VvS2I0gV2K2+uIMaA1cu3oDu3fuw5RJM9HT2w8ebl0Q4BeIqeEzsH3rLly+eBW/3vr1X6wGkrIOKjOWAa0C/TNPYSXC/vN7DbsXU68CCVTyhRYbt/pZSDmKNwUcOHT0yHGsX7cRC+YtwpxZC7B4wQqsWLoWa1ZuxOYNW7F163YcPHBYCTsKvIdc6KVcj8SsVrN85vWjniOGYLcSy8kQGve/L+B7sb7SG2FPyJJYh009JuFJHtAT8fTJU/1Mt/Wjh48s8rMDD7986QqWL12JcWPCMHzoKIwZMR5jR4UhqP8QODt1RLnSlVCmZAW4u3aWYyZiyMDhaN64FQrmLYKihUqgdQtH9PDujY4unmjZrK0eNyJ4DBbMX4pNG7fi0sXLtrvxEenpsBRVqyWYfaIMs77w8ZV4WS4xk5xDhU/LjOda58fir4e9p08Va7vvsfi/wQdHzEqYr9i3RY2e5CENnoLCRiQGj8QaXrxwhRBxVzSo2xTly1RFiaLlUK1ybXTu1A2jR4QKiYgVMXUWIsKn4vjxE7YzLZgKTavApH98Befr2ZIhZZIDt5q/Md7/7NlzGDxwKJo1bonaNeshVYp0SJTwFzRt1BKBfYeI0HdC+3Zu8O/TH30DBkh5LMNFscg4wteAV3whpGxZzSR+kpXth6gP0cI92mI2Av59ge0d7Ak5JjGz/rLOCRlbeU+rObrPnrh75y5OnjiFg/sOYXrETNSv2wi5sudDuVIVlYgD+w5CQJ8BaNW8HUqXKI/ihUvBqa0LFs9fjjMnL2CRWMhB/Qajl48f2rZsj4b1mkoZuSgxN2/SGrWq19Xj+/Tuh549/DBs6Ahs3bIdd+S+BtouJFlKqx0pM/1LmcVM5nemWMTin4kPjJilaZOIhZRpNf9mm8JEF6gBhcSJ46cQOjoMDjUbIFumvChVXIRWew8MHzYGSxauFAv6AHbv2C9W3WqxIiagf99AzIqcjdOnz+gcXHtQ2FjbfyWmaNgJmz885s/hbZK/3tq8hiGHp89e80IQdGsuXbwcVSpVQ+KffkbdWvUxdHCIEnKqFGmRNWNOyfPyKFaoNAYGDsOeXQcxKWwqPD26oZtXdyyYu1gE/T3b1YRu5focBaz91VSyovI6ZqJgl9//LTGbY9812IjJjpCj+pbtidlGziRjuq61PtrqxKULl0WZnC/1dQBq16iDn5MkxReffwmX9u7YtGEz1q7egPFjJ6F3r75CzoGYHTkfB4TA7/x6Fzeu3MLqFesQMXkG9u0+IIrrU2zbvAsDhKRHjxiHXdv24sjB41i6aKW0kRXYuX0v1q/bjOChI+HesTOGDgnB8WMntX0R9Gzcv/9A0kPZx3czj8n/TLK9c1Sy/82kWPw3eJvyIRZ/Hh8cMbMx//47+5E5PeqZbDnwxKqsFPCH9h9Fty49kDlDDuTNVVisAXcMHxqKDWu34/rVO7h/5ynOnbmMrZt2YsmiFVixbA1WrVwrgmc4enT3xaKFS3Dz5i0VNrysXlq3/E9v85fhnWtkInRprTGRmC3LjUqQJXiJe/fuI3LGbJQpWR6phYSd27ti1fK1ku/HJB3HiOCxyJopFz7/+CvUqlZfBP1qHDl0CgvmLcPIkFAE9R8MX7HEunb2xrDBwTh25Jhel0oA+1U5OMmywGz5zUQyUEKwCXi6Q02ygx7+ruVpFGzPr0RMYuZn2WeS7R2NZ4J1WfND8p/YsX0XggIHi3I5Er0k/+L9kAAfffQROrl74s7tu3o5eoEqlKsCxzbOQqx79DyC5L5m5XpMHB+uCunDe49x5tR5rFm1EWtWb8LVy7d0SuGRQycwNTwSS5esxv27loJ67doNhIWFw8nRBZ09u2FqxAycPXNOf+OUqceP2e9stUGT5IWs9NpnlhWT3T5Nsfhv8Ho+/zX4q68Xiw+SmEWIv3wmltwjEeLP5Ft0hTq47zB6+vihcvnqyJ+nGNxdu2LXTrEYxDp7dP8ZLp+/hfVrtooAG68EEjl9jg58OXL4OMaFhqFlyzbw9u6O5ctX6hxOghXWcrFSqPw50MXHeZ9vquzcZ+8aN8fYf35bUFKQpOQsxEByZjeBAd3a08Kno3TJsihbpgImhE7Gnh37JA+3YG7kQrHINmBy2DQ0rN8cdWo1wrgxUzA9Yo7k9wRsWrcNVy/dwNQpM1Eof1F8HedbpEmRTsrLF6dOnLbdwbLESMyaP7KNluF8NnmmKFKzJRtMsBLmIa1uM/3qnYF5flEk+dyq7Jjnk9+Y36oQyTvz2amomKq9d89+9PD2FUt5IObOWoA2LZ3wS+IU6OLZVUj3gU6T6h8wEGlTZkT5spW1i4aEzmsd2H8E4ROnqwUdKNbxgnlLRSndgY3rt2GnWMmHD57AubOXxRo+o+UXMSUSy4SYr0hZ8bqcMrVf2tUwUQiqVa2FcuUqI1g+X7t603o4gX3d1brNtmL7bg0g5HfZz6TlpyWlv8fizTB5avLVwH6/ffpPsJc59uA+M44m5u9/9tqx+Fd8kMT86iU19QdSmRhkxAJdrv0CgpAzWz60aNYOQwaOxPQp88QiOyfHA1cuXsfkCTPg1qEzXJw8MHJ4KBbNXyZpKZYsWYEN6zer5Tx27HiMHDkGhw4fsV3ZIgtWUBIG53XyXo8fPRGr4j7uiwXJ/lF78HcqAyoc31C5KXjtG4J17X9tNP/n4O1JDEISHIylLmw7btu4fiOKFCyG5MlSYuyY8bj7630MChqmg4vq1m6IiuWqoXoVBwQPGY19u45g3aotGDZoFKZOniWkfBOnj59Di6ZtkDp5Ori274jRIWPRsYMHnFq3x+L5S6xRxzaokvBSEqe/cR60JktZkMyS3y2SpuBn3hnFiXlIS+6RbZ4tf3tXYM27l2eSrTUuwlav5Nk58tr05StB2+rCmVNn0b1rT/TzD8K+3YcwdFAIMqbLis4e3bQOMmJX757+SJsqo3YlHDl8VM7lLITnOoDLRfLXp5svhg8dDY+OXdG0cSuEiFJ69coNeY7flZwnjIvAhnVbNUIbg8FcOHdViPqcKLX7MWvmPISNn4JpEZEYETIG/v79ERg4CKNGjsOWzdvUnW0gpWUJeQ7mU8VAykaVDKvLiTEHuNUHtL0fwU/R3/75YNn+p2TVaUu5NFuz3z7xN/vjmGJeg4nlwsR95ncm/vb06VNNMc/l8fwci/8eHyQxs8FrI5eKZLBj+27kz1sIX8b5Bq7OncVym4lxo8IxcdwMrFy6EVMmRqJmtfrIlb0wenYPwMJ5y7B8yRosFHJesnA5zp+7rEKRbuwxo8ehR/de2Lt3v+3qnAL0WMh7E0LHTsDEiVMQNmEyAvz6oVtXH0ydOgOXL1+zHWmB/bBPnjyxhK2tsr+p0jMR9p/fGsh5QgokQbVcbWRHsN++ds06+OzTOChRrDTCJ09H5Iy5qOfQCAniJsG3X8VFhnTZ0KRhawT1D8agAcPRpVNPDBs4CovmLRelaBr69R4g34dj88Ytan1TGq9athqVylRGrmy5ETw4WJUdA44Gfy6K0OMHj/GU/c9qRcpJkijsOZ2IgWVIxDpqnnloy1vuIzFzy/x+F8Bno3vazP1m/rJ+PH9mjXjX/LarAqdOnhZS7QUvT29s2bgD0yNmo3yZKjqKmiEzr129rgO2smTMKUrpAJ2BQJCw585aiFZiWdeoVles6cFa36eGz8IkKYe5sxZj3ZotUg47MG/OYsyfuwznzlwRYn6Endv3CRkvxJpVm8WaPinbTWJFz8CsGfOwRSxtWtKbN25Hk0bNkT9fYTh3cFOllqO1CSqpHLDGuk9hTwuZSujjRw/lvR8rUWsZfuBgnYxJkibZ/866bIjTHG9+s0/M77t376pCynPMefz+WPLd3hDgluBnQ9r2v/FYtht7+RqL/w4fHDGzwlCoawW2tW8KteFDR+Lbr79D3LgJxWIbg3Wrt2PporVYuWwz1q7cLr+PQ6UKtVGtcl1MnTJbhMsuLF+6RtOhA0f1usStm7+io6snfk6SXEcSk6CeCsnOmD4LLi7uaN2ynfa1DRo4TJOrSyftf+Ox4VOmYceO3VKxOTiJFpJldaoVJBXezNPls5v0LoHPw2hpVoAWa2swasQY7dMsXrQERgSPRiexvqpUqiVWGkfy1ked2o2FqBeokK9etS5+SpAMlcrXQlC/YDQVsqab1dfbX0jWmjJ14thJHNp3GOdPXcSk8eEonK8oCuUtjPCwcLWcNbLVY0Z5eynbp3guhKbWsg38zHCVJGyrX9oSKBRQRqBw+04JGclOWsac+qT9svI6JniIvRJEXL50FQP6DUKrFu2EVJdg9sz5OlqaU6IocKlANm3UCimSptO6z2sRnKcfOmaylI+3KEY9ED4pUs5fIcrnak0D+g7V30YEjxNSXiYK60wMDBwu50zBquUbsX7NNmk3a7Bi2Xps27wHG9fv0NkNEVNE0R03RfukDx88rnOgnRxdUSB/EdSv3wQHD1oeJnqVWHeeSvmZgYOsV4xxz+d+1+r824IhRG6ZJyofbLKB4Nbsp4Jpoqwx8Ryzj78TrOOGgM1xvD6PMfsMzPkx2wWvxe8mmeexPzcWfw4fGDGzgT8Vwf1IBRkTKw23UyZNRdJfUiJf3iIixBZhWvg8jB8zFetX78SSBWvRp2cQunj0lH0R2L3jEA7sOy7W8nLtc7t5/bZe/fq1G+qya9KoBZIlTQWH2vWxe9c+LFywBD7ePYWIh2L+/EVYt3YjTp8+J8/xFEePnsSUyVPh5+uPDh06ok3r9ggNnSAW9FW9poFx63HLam4qvH162+AjmBCanAPOLXH+7Hkh2xqIFy+BWFNzcOHcFXR06YzyZauJouKMDk7u6NWjr+TnCnTt3BM/fp8IPyVMgfp1mqN18w74OXFKIfVP0aVjN+zauhcRE6ehbo0GaFC7EcaEhGKbWG6b1m5B3z59UbNKTXTv1gPHDx1Xoa7QDLM+vgYhAVrMFqlZLuwH99m1YFnJRvBRCPHzW4U8PxU0dhFo6MynJGMpdxKZkLO+q+0dqRwODhqKzh5d1ZtDV3I9h4YYFTJGldDbt+/AqY0rMqfPpXOWX4kyxWA5CxcsQ8tmtJLroWuX3kKms3Hq+EVs37Ifg4JC0K61KypXqKXHhI2birmzl6Kv/2C0b+eBoYNHaZu4c/OxKE0XsHrlRkyeOB3Dg8cidOxkTJs6SxTPGVi8aDnOnrkg+fobrl+9iQGBQ1C+XGWMCBmtVjyh5EzlTvLelAWjgxnL7EMH2zrzhoTJPDFt/4/kgCFMA36mHGS9/l9hnsGefPnZ/jt/N22I32Px5/FhEbOtsrCvjiT3+KFlWREnjp1GnZoNxSKug9EjJ6J2jcbIlC43qlash/Kla6JowXLw7NhdrIF1Yk1vFfJeiJEh44SIZ+HW9Tu4dOEaxo4Og1/v/lgwfzH8/fojT678qFihKnx7+au7zn6KjwHlDAXt7V9vY8/u/ejS2RsFCxRFj+698esti/AJU9lZvTXZvttXfKa3Cd6eZPFIrFrOoSXYV9nF00uINjGC+g/S33+9eVdd0x1duohVXBO5cxRCyuTpEC9uAnz26ZcoWrgcOjh6St7XQZmSlVGtkgPy5SyM1MnSo2i+EmgrxODp0hWN6jRF1fLVMVqE/9NHz3Dp/GVUKlsJSZMkw8rlq/T+9qBl+eDBAx3wRIEfExxkxLrB/DSWsknc97ZBBYKERmuZi0Y8lXpD5YJEZlZ6IvEuWbxMR7vPnDZbpy2VK1tFiLmBKo5UmNi/nCp5RowcPg4c5M1j6tdphqyZ86B8GSpLLujfdxjmzlqKFUs3CKGHSXtoJGVRRS3o0ycvYVLYDDRr0g6tmrcXEt4kz8HR248xc/oC+PbsjwnjwhE5cwHGjpmEyZNn4siRk3gmyoRaw0+e4/at+2LVX8f2bbt1KpWHe2ch7WVqJRvwPa0FMKxFYqzBX5bg/5DB9zckaPIj5vc/C9ZzWsp0WT98yOVWre3t27dx/fp1MRAua7p06ZIm7jeWtYG5P7cmsbzYboxS+988Uyw+QGJmZaHFzD7Gl8+kwqi1BBw/egplildAQRH8kdMXIWTYeDRt0A6li1cVyyIfShathDYt3eDm3BVNGrZB5Yq1RDC10fm12q82Y54QkA/GjJogJHsfa9dsQqaM2ZAwYRJMnzZT7xETViW2fbHhxo2bmDwpAu0dXdC7tz+OHLWmA8UEz2Vj4PuwkfDzuwAS7707D2CCgDCISOqUqZEsaXLsFcWDJHL00CnMn7NU8rIz0qfJih++TYTPPvkCn3/+BerXa4pD+09j3qzlcKjeBNWr1MfA/sMRMmQsmjdqg55evbF8wSpMCZ2Gfr0GIKBnP/Tt1R+D+w8Vgh6D4IHD0b9PIMInRuDy+Uv6DMS1y9cwR6x13+6+6N2zj5RxJC6evxhtVdvB5CsFCvOWgorC6K1C6glJV5M8M6ed0aVNi5l1iFvi0oVLGCAKEK3khfOW6qC6ksXLYdOGLXrc5LAI5MyaT8dRXDx/Q6zhPahcvhbSpMiMZo3boZ//EAweOEq7azau3aFjKxrVb6VpwdwVOHPyCtas3Izu3fzRsF5L+PceiD07j+CgWMt0aRfOX1oJPEg+L1+2DidOnMXDR1zzHLh44Qq2bd2FzZt2Yse2vThx/Czu3nkk2zPalePcoaN6k8y7sAtIiePJE7x4ablT/1vi+SfCkhtWHpAA2f1ChZNW8H+SA6zXPPbGjRs4duwYli5dijFjxmD48OEYOXIkQkNDNQUHB6N///7w9/dH37594efnhz59+mDgwIEYMWIEpk2bJm37rO2qFkz5sMxIyLGk/L/jgyJmVhAl5seWK9u4/giG1mxUrzlyZiuI4CGhmBI2CwMChqN9G0+0auoqn0MwKHAkWjbtgHKlq6GKWHED+gdjw7rtmDt7kc6x7dd3oAjEcGzcsA1+fcRizlsIPj49cevWLRU2tAb+qOFov9+NW9agJsHixctRslRZaSAjtHIT9hXcvhEw/acG+X8F5iutZT4Pn3tq+HQk+yWFWMHFhYwX67zvQYHB6NSxm5BuXbWWUyXPhMIFSmHggGE4evg0tm3aiwH9QtDJrTs8XL3Ry6cfQkdOwpjhYejrOwCebl7o1dUPB3cdwVbJ/wqlKmr/dZmiZXD62BmcFTKoWr4qQgYP12fat3sfBvYNgnO7DmjdrBU6tneDuyvd570wZdIU7N+7T48zYH5SeFGwMJ8p+GhJvFUBI7c2oU2p3LCvmRYzlUtTj/l8JGDOw2cgEC9RFFMmT4uJYeH6+4ljp3RUe6vmTmLlbpa0Rep8S1E6K6C/EPKksJlKtBMnzMDObQdF2VyEji5dRYHywtpVW3Dt0l0h3xFa/5uIkhTYNxgRk2YLmQ8VS7sGMqbNiQZ1WqgLfN/ew7h29ZYQB9d+fqiK78IFK0TpnI6ZM+ZjVuR8TJk8HatWrMepk+exRhTZLl7d4e/XT76f0Xek0sR6xAFhRsjz+1sth3cAfH8SslEcKTuoPPJzTPDYmzdvYt++fZLHazB79mxMnToVkyZNQkhIiJJtly5dlHhHjRqFsWPHKkGTfLkdP348Jk6ciLCwMCXsQYMGoX379mjcuDGGDh2KAwcO6L0NWD4sKz5TLCn/7/jA+phpdQiRPReBa2vg9hWH/XG1qjUSwVMDNas2RN2azdGupQcC/Ydjyfz1WLdqB0YMm4BunfsgfNIsXL18G1cu3tK5myTm0SPHY9jQUejWtSdSp04vxFoep09bWuXjR89w/RoDj1A5eKnTVB49fCKV2LLYGPx/0KBhCBowRF2Od+/dw4CgIegp1t2BA4c0vjAR85nZQJli7v+/htwdv/GPz2GzeG5ev4m2rZxQvXJNnW7j59sP5ctWQfq0WZArWwGNqFayWEUUzFcS/fsNU7cqBxrlzVkMpYpVgbuLD1wcO6NJndZo3rAtypeqjO++/gFffPo13Nt3xhGx0obIeTky5ULFchUxuO8QbF27DRNGTUDOzLnknOZYPG8xAkVJ6t7FB5HTIoUgjuOyWJXz586DawcX1KlTB509PbFs2TJcvWr161O4kJjvSRlQyLwTZCC35zNQ8WFiHnPZRo7Qjsrvm79i/NiJ8l6ekjzQuEFzUR4H4+7de/I+D3WqVNvWLnJMOCKFdN3dvLUPf3JYJGZMXQCntp3gJXV7/57j2L3zqHz3QNNGjtiwZgfOn7kGn67+yJguNyqVr43BA0YiqH8Imki55M9dAsULV4B3Fz8cOXhKn4XggLIrl29i+ZL10kZmYdnSddiyeTeWLlmD6dPmYFzoFCXokyfO4eGDJ9iz5wAGSxvgVLob12/ZrsLysMaG/BmL8EMA6wFJmEbGm+olvTuXLl/C8ePHsXfvXiXjgIAAdO/eXYl42LBhSs5LlizBpk2bcPiwKFHXr+n1mMd37tzRZMie8oX5TqKlkbFt2zaMGzcOrq6u8PDwECNisSquBsbbZJ7NyCh78Lc3PXssLHxwFjMr3oP798Sqe6waOa0QznUlrl25IZZUN6RJmQVVKtZFA4eWaFy/nVrLk8bNxISx0zGg73CxRHqJIJuHU8cviHW3R0h6JkaNGI/Ro8bLdhzatu2ApElTwtHRRYSiNX2H00G44s6vt+5g7pyF6mo8fPCYCFarr/PqlWtiMfigQoUqIriW675z5y6IJhsgVnOIDugh+A72ldxU+rdd0ZWYYxDYGVFK6js0RJ1a9TFTBLG3V098/92Pat1mTJsdxQqVFVIuhZbNOmB0yEQR9MNRoWxNpEmRDTmzFhZLrjIql62NquXqIFvGPPj4o08Q78eE8HTtipFDQlGtfC1ULVsdC2Ytwu2bd3Di4Al0c/dBu+aOCPIfhNpVaqNMkdKYJYR8+eIlnWpkwKk3J0+cxMKFC9GlcxeULlMaLVu2xMYNG+UdrHymgKPL7627se1AN7au0PVSBKXUJ3422LJpOzw7esGxjYtYws0QFDhEFUBi0fzlqF6ljhB2Zx01HSgKTduWrlizfDM2rt2J1i1c0axxB+zZdRgv5ZKTdM5+Vx1ZfeXSr+jVPRDpU+fQsRZTJs7G6hVbdfrgJx/HQYG8JXTE9oN7j3H3thDszkPYuG6Hej5WLNuImdMXYs6sJVi5gp8XiNU8Awf2H5c2yL7yJ0LCd/DosVU2nNvcu5cfNmzYbHm1BCwLemHYPfI26/i7BOaDfV5QltEjd+3qNezcuQuRkbPUHU1LeHjwcMyfPx/bt29Xsr5y5YqSbkyyZH/+n1V8qLjOmTMHLVq0gLu7u1rjlK2EygG761C5JVnbI+bzx+J1fHAWMysIXZOcw6rzbekus40epuURLJZd/Lg/o0aV+mIttEPxIpXQXiwJHy9/eLj5KHF369IbAX4DhbCHYuSwcVg4dymmTJqOsaMnIHjYKDg41EeHDm5qAdhX/kdi3YSFTUHNmnXR1auHEMOZKGuHLkoGd1i+bAVOnrSsDvYh9ujRQ4i+Lc6fO6/7eD1qsaz8Rotl+rMN6n+FaUj2jelfvsu72E+R2r/3IBrVb4qc2fIqUVSqUB0/fhcPaVKnR7kyVZEnZ2Elionjp6NNCxck+Sk1smTMh7IlqyNVssySsqCcfM4vFvTnn32Jzz+Ng4qlq2Fg32C1oDOlzi75P0bvRevsmBDz2JDx8O/VD/17D0CpwqXRoHZD3LDNzyWs/H79HU4IQffq3RtZsmZBtWrVsWXL1qjf7t+/r/XF/j3fCmyPzQU7tO/1OQcwSv7b6g+7QCaETtJFJBrVb44Obd00Kh1x8vhpdHTuoqOpI6ct1Hn5QweOwsRx07B90z54efRCwzqtsGn9TtwXYp0nJDpGFCV2Kzy89xQzIuahReP26NCmkyhQkyTPw1C1kgM+/SQOsmfNg2WLV+t97t15iEnjI9GiSQcpT1fMmckoYXulfGdg3NgIbN60W+r8eRw+dArH5NpbN+/CqpXrZbsTR4+cknew1ueePWsuBg8ehl07bWFBpWw5t1q9A2+7HP5L2IrNSvIfn/+Nr2AOkv/0GH78E6A3ZPPGzWIcTMGE8WGYPnU6Fi1YrLH7Q4aPQM8ePTFzxkwdtPVHYL7u3LETY8eGYpMopjHHXVAxpTucwWDs5Rn3z5s3D61atYKXl5eSvgE9fLrOttRPyivKqFj8eXxwxBwFW0NgxTEWMzF75lykS5NJyKESGtRppn2fDjUbwam1G1o2aSdWhCcCAwar4KtdrR66dPTG6OBQhE+cJkIrFHUdGiBVqrSisc62XTEaXGFn8uQIjBo5Rt3TZu7oH4FaKV1QrVu3xtGjR3WfIWNDzGwoTP8XxGzuaQ+zXz/Lhm5HglsGknBq56JRpb79+nt8+cXXSJQwKUoWK48qFWvptJzQ0ZMxbky4fK+j1nOxQuWRK1tRdY/WrtEUdWs2RbZM+ZA6eQYh5epwd+6GpvXboGCekqhcrhaGBA7HlLBpCB40EpPGRWCZWG59egQgZbLUiP9jAlGegrScCR0RLJZZTMFD3Je8njxlMipWqKDubVoXBpYwja4jbwVye+YpR1+zK0RHONu9xsljp9DZvSvy5Cig0dOmTolUMmPMai8PH1QQhWbx/FW4cv6WBs6ZMWUe1q7YgpaNnNCysRP27T4sCiowRSxlX+9+OHn0jF53z47DGNxvJAb4B2PcSCkrSWWLVdHpa+XKVNaBj8ThA8fg3K4zihUohyrla8OpjTumh8/D0UNncWDfMezYtk+Uy+u4evlXUdiOYu3qzZgxbR4W2xaFWbV8HRbMW6JKBGcndPbsivHjwqIUD85c0LELb7sc/kdY7cRWj2K8gqlffFe2JZVJ/3pYFLi29v59+7FuzXop52kY0DcIQwYOxfSI6VgwVxSv5auwY+tOrFi6CiOGjxSy3WQ708LpU2elzY2Hn68fwsZPxJzIOfCS/C5dojQGDRwihGvFCuBznDl9BksWL8WKFStx/vwFJVl7kJw5EKxBg4ba52wUgFfyHrTAOT6A8umtt5/3DB+WK9v2p/9sNZ/uMrqzDQ7uP4QOji6oWLaKaP2OaN28HapXFhKpVAtVxeKrVbUOXISUm9ZvBoeqdWXbHPVrNdTQkK2at0GCeAnVVTt0SLDtitFgBeU0F07X2bZ1B5YtXaH9mMT+fQekgk8XyyF6FDZdQKz0Hu4eWLd2XZRrzxAkkz0x/52Vn9c29zLgPem+evKE0yfYp2T7QUACWbp4JRxqNUBcIUjmCVOm9NlEAFRE2VKVtS+0h7c/mjZqi+ZNnODj5YcSRSqqK9tJrLPBQWNEAeqMOjWaoIt7LwT4DpZ87oZmDRzRqqmzbNsKaefCjz/EQ1FRoHp5ByCo31CUkevzXh9/9DF69+hjeyI+E4n5uc7bfROo8NC1nT17drUCaCUQfPd3QeOnG5tdItY88eguGGL5stUoWbwsEsZLAmcnd9y7+0DLY+jAECRLlBrdPHvh1tV7WCdkHNBrEKaGzUb/PkOQK3MBhIdNt64hlq9LO09sWLUVzx+/FOLehDHBYQjyH4ZeXQPQo3MfuMrvNSrWlbz2x4WzF/W8bWLxlixaDt9/HR8FcxZDR6cuCAoYJorSNJw8Yi1YwVCdy5euQ4gosbMjF+LMyfO4e/u+povnr2Ltqg0YNWIs1q7ZoMFRRo8cizGjx2p7IViftNuJRP33VfO/HCRj+zaqyTZOQPfxs42IORXOinzGPlqSme0iAu6nYs/ul5nTI9Gnlx96+fgiZMgIrF62Bjev3cKdW3d1TAVnH5w8ckqUqr2YN2s+zp2yyoB5t1v2NarXGN9+8y0+/zwOUiZNJfKrAVyd3ODdxQfr1260jpWbUyaNGTUWw4YMw4rlK3T+O/fzme1lDWXYiBEj0bRxU8wQ69xMeaMCzAiGJHP742Pxn/FBEjMriSY2Gqk8jA6lDV7ABjBv7nzUqu6AZo2aw93FExXFMiiYpzByZ8uD5IlTIHfWPGjfqj08nTujfMmKyJI+K1L8kgrpU2dAmlRp8MnHHyNPrryYO3u+Wr0E59AaLJi/ED///AvSpcuAzZssd2NHt474+uuv4e7mHq2xyjNycEZnz86YMnmKurbNfqaohm5L3Pd3IOa9CG7p4uVgkOvXr+GhPBsFiwHntAaL0Pg5SbIoUk4QPxHqOTRG21bO6sqmO7RenWY6/Yyjr3t3D0T9Oi1EEaoPF0cvHfzVrbMf+vsNQ0DvwejuFYBGdVujXKka6OrZR12qZUtVEQL+XOdDTxgbgUE6ZackPv04DpImSY4xI0JtTySCglHJXlp5pG5gW37Z5xsHsQQGBqJMmTI6wMW4sdknZ979bYCPSGH98rm8g+hG9E5EPbdsJk6Yov33PyVIrGMYiHmzFyLu9/FRonAZHD90Gru3HYR7+26YMFLyKSAE1cvXwfCBo7Fu+Wa4tu+E0kUrYsr4mTiy9ySCZX+z+m3QWqzpMrK/cO4SaNfMBb279cWyBSvV7Uzs2rYb+XIXxOeffoF61RuiVxd/tBCFqVdXf5w4cga3rt3FrJnzNdJb00ZtMHb0RNy6eVvb3dnTFzBrxlxMC58phLFPCPma5DdXm3qhVt/wYSE6eMl4OJTA7OrY+wB2nTEcL7uqWIg6D109Hs/w5NETJS7WK6uN/a5WJtu56ZPlb5zWt2LZCgwbGoyuXt6isA7BymWrcPzIcdy8fkuv/fuL37FCFGF23QQFDMTJw0LM2/bi4plL+PXabaxduRZDBgyV3xsg3vfxtD1+FecrJPguISqVrozIqbOsLh+pS7znrh270L9fIMaOCcWxo8d0eh6fkcoEu01iKqqUA749feHYzlGtbAMqkSw/I19j8efwQRKzBiqQFKXJxtAAWcm6efkg0U9JkCFtRlQpX0WEWwlkz5QDvyQUQk2eDoP6DhaBth4tG7cSYvhYK3rLpi2xY9sOuDq7onLFyupGWrZkmQiiW1HX53ZaxDQhrF+QM0cu7dshhopWmjdPXgQFBqlwMti1cxdcnF0wYMAAfS6Cz8yGq88ujcg0bPt3+KvAa77pHrw3+18ZdODixQva16XCxwZaQn69+wkZ/xRFylxU383ZE4UKFEPCBEmQI2tetG7RAQMDQzTkaXexyjgSuKOztxB1dzRr6KQEPaBviFrPgQHD0bq5G+o7tMTQoHEYNXwy8uQspNevW7sxFsxboX3/aVNlRqIEydGkfnOsX2Nz48ljG+HwUoTFThE8XIOY3ouY4IjUDh06KDlzOgjxtrV+Cm1NolAYYuZ3gsK+r18/UQg/lXpXTd2+V4TkypeuiC8//woRYTNx+shFBPQYqMQcNnoaOrX3RqcO3bB78wE4tXLB13G+Q+2q9TG473BUK18bRfOVhrdHL7Rv6Ya8WQvhl/ipkC5ZFvQU4r17y/LycA3mpvVaImmiFCiSt7goqt3QvVNvdHHzwdwZi3Dz6h1MnzILmdNnR5qUGaQ9jMWtG3d0BgJnQDAe96b1W3H00HGcOn4G58UCP3/2gpDCbkyfOkOJed2adVGD9mg1v1cCXh6VxMTY33x2YymznVBRZ3Aja//v1mchbHuQoBeKEt+1c1f49wlAxJQIUfbn4fDBw1F1kefduvor9u88gPDx4Rg9bDQiwyMxbeJ0hIaMw6rFqxDkH4RfEifFJx99gtxZ8qCjozs6u3VB26bt0Me7D9YsW6vha4lfb/6qMqhxw8YIHRuKq1dfj+FPsAx4X27tS2P1ytVwaueEObPm4NED2yhtOUDfW+RHFHiSSbF4Iz54Yo6uMCQd20fB1s3bkC9PfotU4iXEz4l/RsJ4P+mCCYP7D8ZMETgLZy9GNw8ffPXF10rOAX366rlbNm1Bz+694NLeBW1atcGe3dFr2/J+F89dwuoVa7BdSPzRY2vEr5LcxUu4d/e+uoUNNqzfgEaNGmlf86+/WiOzScq04Ki1GrL8u0iD141JzEyGmDnF6Nq1a9bAEJtlQ1y/dhM9fXojb678+ELIIVWKtLogf4O6TfHdt9bI7BRJ0wpZt4Cnew906dRLiTmo/wj4+w5CWyGEWlUbo3UzVwzqPwrjRk9FHyEW1/Zd4e7cHa2aOSNvziL4/tsEyJA+i5zfXZSgdQgbP1Vd5d9/G09Hgx/Ye9j2RBb4nPPnLkZdh/rwcO+Eixcsdyzx6+3bOgqbCA8PR6FChXRayWtC5S2Bxcsk1VQTLX8KfYIWmWPb9kj6c0pETp+r+8aMGofvvvoBzRu1xsaV2+Hl3hON67QS4T0LrRq3R4mC5dDPdzBGDw1D3WqNRFh7yufxKCn7UyfNgA5tPDDQP1is4MbIkiYnMqbMimL5SglxhwiZ78OapevRvXNvVChRVQR8B/TrKWXTthO6duyBKeOmqzIQ4DsAdWo0RLVKtRE6Ogx3RFk7f/YSwifNUE/G/j0HhbReSr2/qqu00XKeEzlX576HT47AyJBRWLLIWjWMdY7KEYX8ewNbWZHASL4sL5Kveujks46sl898J/WoyauxXV2/dl3XGV+8aDF8vH101sDypcvVUrUHz3949xHOHDuLyWMno7eQ7MpFK5WU27fqgLbN2qJCyYpqSKT4OQWKFSqO4KBgHN13DEf2HsWuzbtw59YdvRaVhXNnzqGnd0/E/zE+ypetgKNHrHEtVB4IPhtHfZ86cSqqL5my6u6du/obp+TNmjkLvXv1xr490bEBXiNmuzqsKRZvxAdFzFI9rL8YxGzIh5aHsUK43bJxCxxqOOCLL75UIvnh+x/R3y8Q506cxwC/IJQrUQGOLZ3QpaMX6tSsC8c2TmIJLNFGVK1yNXwR5wuULlUaBw8e0muygb6UBnj/3gPROF/Xjg3YgOmyJEi8YRPCULFiRZ3gb9xblnuMCxlYVhzT3wWTNyaf7JN5Dg4AiWlRcsS5Y1tnlChaGvGkoX/+2efIljknShUvj7y5CyF92sxILsScJlUWJP85PTKlzw1np84IC52BTiLc06XOgVxZi6BH136YMGY6fLwC0LBua9Sr3QJFC5bFpx9/JuURD318A3VKz5zIJVi7egt+vXUXCxYsFfL/HpkzZcHB/dHLb9I6njVjjvZ7V6pQBeNCx0V1NfDZOZ9z7ty56gXYvHkzOnbsqIEWaEG/ddgEGS1lkpnGyrbV1UsXL+s6yuVKV5J8P6uDpxo3aIFmDVthwayl6NO9P/JlKyLk2wWTRk9H8l/S4Nuvvkftyg3RUPJz4qip2L3pAAJ7D0ETIe8p42Zi+qS5qFO1IYrlLYWMKbKifLHKmD9jKVbMWyPn1RXLq4C6tYP8hqCzize6e/aBryhWUydEInT4RFQtXwuli1aAh4sXli5aJWRzCzu27cHcyEXYvWO/tAGOtXgkiudWnV/N+de7du4V5fO2KKf3sHvnHgwbEozIGZFRXg210PjO0dXs3YatvEhMHA/AZ9dV4x49UUKmJ0DDqvJ9JLE//eD+g5gwLgy+Qm4jQkZg08ZN6nGTCmpdU8A8Wr9mPTat3Yzrl6/j7PGz8GjfCYniJkbOjDlRt3o9tYYbOTRG4ng/w6FqHWxZtwUXT13Cg1sPsGfrXsybOR83rtzQ57onCtOiuUtQ36EB8uXOjyYNmmBy2GRcunDZkpGqVLzCubPnMX/efCXfC+esgWC03jn+hcvXEtu2bkONGjURER6h34lYi/m/xwdtMRvCeSWfKZj5+dkTKzayAft3+gX0F1LJjkb1G2Pj6o0YPjAEhXIXRp5seTFsULBWbPb1DAgYgHoO9dTlVKtmbdCK7tG9R9RgCLp/dHEHva/Vn0S3tbECOOr0wf2HOviDoCuL2nLZMmWVKAzYWPiM9mT5d8Fc/4+SyUP58prQ3LF9F2rXqicEWA0ZM2TBxx9/jPjxEqJyxRrw6twdPl19UbtGA2RMlx2pk2dEmRKV0b6tB2pVb4gE8ZPg80+/07nkI8Si8xfLrmG91kI0jhrykUrSjz/ExdDBI/ReXEQkeNBorF1lua1pcaROmRbZsuTAyePRAS+OHT0J/9594e7qKdbIUu0/tgcHsTA8IedlMgwhIyNFRETg3Dlr8MxbhU2QcfDXfSE0ruttcGD/YRQtXBJVKtXEqJBQUX7KiqLYACePncaVCzfg3M5DhHND9PHuj5qV6uHrL75D+lSZUa2sAyqWqgH/HgOEYIehYztPTB4zDYsiV4jl2xNOLVwRMW4GpoXNwvCg0Zg+cTY8nLyQPFEqZEyVFX4+/fU3r47dUaNCHXRo1RF+3v3g2y0Afj36axjVieOnYoi0F3dXL4wZGYbzZy7rADyuMBU+eSbGjZmIlcvXaOQ9e5CYBw8cgmWi5JpyUoKTevbeQB6V1qbOBOCAQ/muS1oKMZPotN3bXufUidOYMW2GjpKeP3eBEPJmqXfnta0TVE7uCCGfOnkKPXx6oULpinBu64qu7t6oJ+2oRMHSyJe9ANImSy+k7CRl7Y/qFWqJ5eyCw3uO4OGdh9i0ejO2rN6KhZGLpTxHYOPKTdgtSm3o8PFo39IZtarV1cVPDh88gnOnz+ozUV4RHJTKsTdbt2zFjWs3NHF99QD/vhgeHILbNm/epImTkTpVGri6uKoCQfA97b1psfjP+KCI2eDV7680Ca2oVfr0mTQc7biTBiDWLENj2ruTuWRgj649ddTi1g1b0aF1B9SqVBvTJk0TC82qkMTeXXvR0cVdhPtYdWXnypFbKy5HVxN0ZZnpHiTdVStXY9SIUTrt4f7dB6pNc4qLaYwXzl9A/br10bpVa3kma4QwYU+K5vPfBXN9c7833VM/S+JzKzkLtm3bIcqJAxqIMlO9em2kTZMBObLmRstmbdHduxdat3BEwXzFkFU0fGenTmLJLhSy9hPyTiKWcFy0a+OGCaHT1MVdpUJdnRvbrpUbEsRLjB9/jIcRw635ywz12ESsw1piJaxcuk5dgnt27RNrPBXKli6PO7fv6nF8RC4KsmjhUrRp2RaNGjbW+Z3U+gkGXdi3f5+OgqeHolKlStqvT1d2zJjAbwW27H4shPzrnbuq1Bmwz9bF2R1lS1VAkQLF8MVnX6NF49baz8/3nhExF77d+6FB7Wb44Zv4KF2YUdJGoI9PIJrWbYOShSro4K5mdVvD07krcmfLhyxps2PM0HHYtHIbdm3ajz1bDmJK6HQ4VGmAQrmKq4ub/c8k7yZ1W6J9CzcMHzAKowaHIjRkImZPX4iQoWOl/Hzg1NYNjkIiw4eMweIFK7Bk0Qpd23nOrAU4d8aan09cvXJdpxFu27odQwYPxehRY4SwL+tvtNp0tLK0S/u6966DcoQR/qxpetJ2pH2oImsD69/Z02cQNmESBvQPkrxZJiRn1VmDhw8eiYV6Edu37kC3Lt3ww7c/ImOazOjrGwjnNu5I+EMSpBPl1tujB8LHT8OOjbuFmAOQM1NezJ0+XzIPmDphOqqWrYnmDVohsPdARE6Zg6P7jmPZ/JVo0aA1qpWviTEh4/HrTZt3SPKYhHrvzn0diDd08DBMi5iubmsaEGtWrdExALTut23Zrl1EtKjHjg7V9tW2TTuslmP0UvLORqbF4s/hgyRmoReRc1bjNu5YU3GozV6/euO1AVi3hKi7duqm0wwCfAPg2MIJQwODcfX8VdUEuSIRQVLduGGTapAczNWkUVPkyJ4TU6aEv2aFExQydAm1kwrMQRa8hz3Yfxs8NBhVq1TVEdnGqjakyMQGrmT4fySo7O9rT9Bmn05nkc/EiROn5N0cUa5sRRQvVgrp02VCzmx50Lhhc7Rp5YTSJcrp4K/mTdrofNbI6QuEgGsjYfxkaNHUEcuXbBDtfZQQTVkUKVhOSLkjihcuJ9byZ6glFsLzZ7/hiQi7zmIxfPTRJ2IllsOcmQuxfOkq1K/TSCzuz9HR1UOey3oe0x975fI1IbDyanU3adJElSb23TOIS8mSJTVcIa1kurAZvpBhDBns/22D2co34TrFD0RQ2yuOJKsli5ajlOTpL4mToUrF6uju1ROL5i1TF/LGNdvQoU1HJIybGIkTJkW4WMEbV2xDNw9fuDp2Rp1qjZVwOegr/o8JEefzL9CgVhMM7T8CrRs7wt2pC+ZMXYhgsZqrV3BAy4btMCxwpLQDFyH1cugtVvL+XUdwZM8J7Fi/V4T9avQUYnCQcmJc7tDRk7Bo/goEBgxBt86+iJwxD2dOn1drkgPxGH7z+LFTOr0udMx49Onth/ZOzli4YJHWK+sdrdHAxlP0Z2Hq51uBPCZdxVQWn4vSbeogQcv5zKmzWDBvIcaIAsK+9UOilHDQ3t1fo1eh4/vOl2OGDByiA8AqlquEEoVL6oIt2zfsxLABI4Rs28LNsZPk+yq8fPo79mw/gJaN2qF1Eydd8CVcSNmhagMUyy/tMEUW2e+IU0fP4NnDF1g0exk6dfBC315BOCiWtQHrFK1iKgtp0qSTNlwCa9esUyWBXgyO1l6/bkPUdLbNG7dI2Y3D3t37dK10Gib0eNDYIN5aGbyn+GCJma5sVpaXL61FICyxZwnwJ48oACxLiv1dC+cu1EAVwweHKEHXqlwbPbr0RJ/ufvBw6SQkslxJiWBDmjt3Hnr17KVW2U8JEyF/vgI6Qd+AguXG9ZvYuX2XDhS7fOmyWu4GdN2xb61CuQrqCr96JdrNx2emdc/jeR1u/25y5rX/XSJMn735zj6nkSNGoVCBwmIFJ8Cnn36mffXp0mZUAuEC/gyCcfH8Zcybs0T7nX9OlFL2dxBLeSq6iPafMlkG5MlRBE0bOmrgkZ8TMTJYbtHIXXWh/pBhY4UA/MQKb6f9xhxg5NO1l65SlTlDVqxeuVafhaCgodV149pNjA8NQ1//vtiyZYv+xuAtqVOnVrKmlcy52VSMBg8ejAYNGmhs4LcNZiu9LS8p6Eloktf2wTYuXLiMMqXLiWKTECHBo7By6RoMGTBcUgic27prwJVPPvoUrZs54fCek+jfexDSJs+gLm7nNh5o07QDcmbOh08/+hyeHbti/cqtaMHIdwXK6G/tmjsjR+Y8iPf9T9qnvH7FVgzpLxbTqMm4df02Xjz9DTMmzxGiGIkJo6egc0cfOLdzx7DBo6U8w9E/YLCUWagI7oNRwvqaKMB0YzM87eSJU7F7137s23sAo0aO1jnMtMAM+Krq/v0vSPmtg49KcpZntn/uu7fvInxSOJzatEeTBk11PrLxDJDU5s9eiF3bd+P2zdvqhatVvTZ+/OFHpEiWEm1atMX+PQd0mdPJY8PV0h0xaCzOHLuIU4fPYf2qLWglhNy4bgssFQWpj09/ZEydHWWLVULbZu2RK0sB9Ozmj9s37mFSaAQ6tu+MpfNWimFw2xpQ+OI3HBQFgRZyi6YtkCVTVsSLFx+1azng0MHD6tIOHjocG9ZvtAasCa5fvyHHD8XIkJFqnFBp7OvfD27ObuBqZ7H47/FBErPQCV68eoEnT5/g+QsKCbpaXuogJo0Xa9eXdWjfIXh5eGHuzLnqxjl98gyWLliGIYFDkSltJhFkn2kQCx3EYcPxY8fh27O3Vs5IsYo7urnDs1Nn2X9Cf2dcbLrqBg/ighXXdZ8B+6MnT5yMGtVqwqebjwYUsAefi2RMS49bpv/WivhvwPsZwo2ZeE9uDfRz9FfJq9Pw6+0vpFkXhQsVxTfffqvkR4KuXKk6zp66oMd5irLz4/fx0L/vQBFQNzBl4kyNuFYgb3Eh6J5wbd8FhfKXRNHCZVFHLLmK5Woga6Y8qFqptgj9KZg1Yz5cO3RCQJ9AOLfviHRpMmK4kJNRrtgVwRCsfD66FDnwyLjcCfYt00oOGhiEQ4etgXp3797V+cyOjo66Ms/bBp+d5UBi5uDAh48eSf2NrnNnhcQK5C+Ezz77DL2699Y1sXdt3Y22LZyQ4Edrylr6NJmwdtlGrF26ERVKVMEXn36DJAmSIXeWgkiaOBWSimLUrVMvXDp7HQtmLROh76BEu3jOSjSp3xqJ4iZFpjTZ0MihuSimfli9dIMOQnshacSQsahctqaS+fhRUzB10ix06dQD9Wo3RusW7ZWUz5y8IMIfOi1q47otWLF8rbq1F85fgh1CRCwvLuASPCwE69eut73ZmxFV1+zT/wF4X/tkYP+Z0O9skjGei8Q1I3wmCuUtiNLFyiDAty9CR4Ti9IkzeHT/EebMmKuLvvA3L4+uCJI20bheE50RwnXGRw4dKVbxK2xetxUO1eqjSrmaiAibhUVzVqBdS2fkyV4QJUSJ7SqKbSfXrkiS8BdRqPIioOcAeLp6o4eXnx7L8ipesBwC/YaoIUJwu2PzLvTx9UfpkmU0UYatX79BB3sdPnQEEVOmYpkYIiYu9onjJ0QBH405s+dGGRA0dOj29nT3xGYxPFhvX8P/UVm9z/hgLeaXIiFIaCQ21hRuOe2ExGzfyLZu2oo2zdpi3apo64u4dO4S/Hr6oVSx0ujRredr8Zg5vYNunZHDR6v1ywhSdEMp0R4/iVu3ftUwd+tE+PAZCJLD6lWrNb5ti2Yt4d3V57WpPAZ8NlZ0nsetsZpjCoa/EjEJ2ID7Yu4n4RnS429z58xDvTr1UK1KDdSv2xC5c+XBp598iqS/pEB3b1/Jk55I+nNysZgLiHVwUCNA1ahaF9UqO6Cf/yAMCRqBDo4eaNfKFZ3dfTRaGF3ZlSvUhIebF4KHjELP7n4aH7qOWM2tWzpK3k/QPnzzDM+ePNVkT8Zvgv27rF27Fs2aNdOl8EjSbxuSq1oOr+QdaC1z6VIzdoHYunW7hoIlAXOqy60bv4pV9RROrdrrvi/jfAWn1s5YMmc52rd0QbzvEuArIea43yTELwlT4us4P6BYoTKYP3MpxokV3LKxIwb1G47Fc1dqsJFKZWoge4Y8KJy3JH6K/zMK5Suug8uISeOnaQSxckL2jPgVGTEfUyfOQnev3ihRpKxYXu2wc/t+XLv0K3bvPKjhN7moSfjk6Zg5fQ7WrdmIG9essRoc8NRPyICDjKi0LliwENOmTtPvbFcGLCutl5Ifqkiz3tkkPn+zL8u/Euba9vfQcrG1RZP0N/5s9xi/SplMCQtHwzqN0EDq6vxZC3Dn5l1VoBZELhSFZjwa12mM77/6AV999jXy5civEQbdO3igXs36Koe2b9qO50+eI3x8hFrAyxasxrTJc5BbCPkjjafwCVo364ARg0OljErih2/jq8ckdMQkeLn3wI5Ne1U543Q5p5auuHT+ij7jySNnMFsUXC9Pb3h6dNFY2zQwLPkI9fAxLsP40AkagYw4L2Q9KGiQKNSBuHrZImUrT35XIh8lhE03/Q2xqF+DXZ7E4s34QIlZGhGTurMttZYVSqdL2Robwca+cPZCtG3eTgdeEMZ9Q1D4s6E5ChmsX/26hs/A8t5e3lLBZ6ngOHTwENxcO6qVfPToMdU46V6ldsl5wOyzyZcnH3LlyKXTRK5ft7Okrbr+GoxgMOldAfvUzKIgxPp165Etczb88MOPaNOqHcaNnQCvzt2QJ1d+ne70RZwvkSDuTyhXphLate6ANKnSCXF/hsIFS8DNuTPaiBXQrpULunr2lPzsLUpQH7i5dIFjG1dRdsRCdnJH8aJlhPSb6HShsqUrYmrEDB3oZfKF/cwsNyNAKUQ4t5wRiozgiQkuEp8vXz6sW7fOtuftQkpZ6qzUUXknziL4jYMX7cqdg+0yZ8qqJFwwXyGsW70RK5as0s+ffPIJ3J09sGbZOrQRkoz/gxU29rNPPkdmsYBLF6kglrUzhgWNRIe2HkidNCPq12yilpWbU2dkTpsT2YSUuU2SIIVYYSnQTcrj0vlr2LhmK1wdPdGkXis9dljQKCHlSA3HOWzgSHSUMhwcFILDB09iy4ZdmDo5EmtWbtT42HNmLhDldQxWLFuNhw8e486vd9SN3bZ1W53ZMHnSFDjUroOyZcqhaZNmCJ8Sbk0dsoFlp2VKF7fUOeYHv3M/y/nvaBe8prkPE8H7UQFnW2aK6cHiY5w8dhIhg0NQq0otdHLphGMHj2lQj6MHjmH9ig0YNXS05HkDFMlbFFXLVYObY0c0b9gChXIXQs1KNeHp0lnydboG7qA8iQyfhR6dfbF6yXoE9BqIzOlyIneOgqhWyQEezl1FIXPTSG7u8pkejJDBY7WrYfPaHVpOxQuUFaPDCm507uQlXeu8vbSpjs6dsGL5qqi840DYSRMnoWJ5aZ9tHTUKGMFR4hMnTEKAX19dSpU4dfK0Ghv0elB2Tps6Xdqnc9Q5Ufjri+Ufhw/UlU0RZ+9nenNNefzwMcaGjIVb+446epQa/HixxpYvWhFF0GvFkuZC/aNDrFHCBnSLBw8LRs0atbB7127dt3f3XgwfOhyjQkYpEbP/OMA/QAeLNRPBkzxpClSpVBV77Sbn/x3C5e+ECi4KLRGMBAeHBPYLVPc1ybmThyciZ8xRks6cMRuqVq6Bug4NkTZ1Bnz26edKGF9//S1Sp0yPfLkLo3CBEihepAyKFqIruzSaNGypfcrlhYQrlquKXNny6VzpyRNFkE8MF5IuieTJUuh0NbrRYkKVrfkLkS9vXtRxcMDFC5Y73Qhz4uLFi2jTpg1q1679bozItoE1wSLnV3j28hlevIxWEm8KYTm2a494P8ZD5QpVMEoIj3PrOU2teJESOLjrkFhbO5ArS27N4x+/+xFpkqdFnqz5dFrNxLFTsXzBWnVfF8tfBl5uPmjdtD2ypMuFvNkKoXLZGmLBFUHe7IV1da99O44gYsJMBA8YpQKfi1vQxV1ZLOuJYyNw8vA5hAwZIwqUG8aNmawLVxw7fAbzZi8RMh6HWULKB/Yd0WlSHNTFejN44FAkiJ9QyrmotonFi5Zg4cLFOnq+fXtnZMuaTcihHU6efL17h+Vmyo6ESKXXkOPf1X4MMfP6JGN6vHhf7rNXCvj9yP4j8OrohZoVa8G1rStWLFip5Lpi8QrUq14P/t0DMLT/MJ17HNh7gM5LPnHoBDq7dpG8zydWdBP4dffXCF0cRLZr8264tHZDjQoOqFGxjljOLiKnJmH10k2S99NQt3pjxP8+MbJnyoM50xfrmIIVi9bruICO7b2QLkVWMSbccOHMFTx9+ELHE/j3DIKvtz82rNmi42wYgjNsfJgoyIXx6aefSptKjunTZug7UfaxbY0Wi3j7VmuxF04ppNvbp1t3HD1sBSahYtWgXsPXAizF4s/hwyRmkoc2HPtkg93He3fuIWxsGIL6Bqmmemj/YRTKUwg5suTEji2WBX3i2AnUrlpb+4o4T9keG9avR+WKVTBk0FB1kROcV7tqxWq0beOoo1/Ll6uAJYuXqRu7t28fdWFz0j7BZzQC530As5QeCKbfOP3MBg4OadK4qRJC/PjxhYjroaNrJ/hJns2YGomWLdrKb3TDfayxtTt7eGNO5EJdwpDnmPTxx58gR9Y8qFmtLvLmKohvvvwOX8b5Bu3bOeO2bc4kuwIYzITHd+vaTfcRFJAGJOPWrVsJkbXTaVL2oIBp3rw5qlevrmvM2lvU0fXm7YB3JjHTlX3/4X08fvpYvlnPw+fiaNnqVWugVPHSqFqpGtKlSo8fv4+LFk1aImzMRPX8fCtKz3dff6eRoYb0H4qm9ZqjSd3mGCRk29PLXyN5+Xj6opd8/ineL/j2qx90tHYnsbyYOjp2RrBYxQP9h6JZ/dY6t3m/kLR3p15C6HLfcrUwOngCVi3ZIBazWM+TZ4m1eA5HDp3C7h0HsVKs9uDBozB4QAjO2BZXINat3YAC+QprVwcF+ulTZ3TgpcFJzt8VRTZjhow6U4GBNwzo0jdznZkPLDPuMwT5/1tmbzo/JjEzEp/pljLgaZQZQwKHwdfLF9MmTMeciLkYHDAEw4NC4O3hA+dWLggbNRGhwePg5+2HFQtX4tXzV1g6fxm8XLsiYvxUTJ0wFQE9+soxoYicMgstG7RBgxpN0LtrXyF6UXSnzMeh3RzQNxglC5bHLwlSiRJVFH49BmDN0s1YOm+1lPUItGrshJKFK6B1k/aYHbFQfxs1bAJ6yXWGDxqL7Rv34MmD5zoOg2vCFy1cTNtR+nQZNGCI6TrhoNUePj0xO3K25jWVb85CcXV2w5JFS6O6HNasXqOKOMMSm9gMrK+mzr4Jprz+f8vsfUcsMUelfwUr3MyISA3+fu3ydR1N6ezkgs8+/gxBtuUEGTmqZ7de6O3TB9evvN6Xwmk440InwKWDq1T0Za+RQ9iEiTrPefToMSJArP2csN+1s5cea/A+ETNBUn4pgsqymH+P6hrYt3cfSpe0goOQYLnIB+czsz+4fr3GSJYsJbJnzY3yZSoLYfdHxJQZoq0X00AiefPk13nQjAX91ZffIFOGrPg5sbU4xtdffYthQ0L0HgQJum7devpbg/oNbHvZh39fNfd58+YiIiIcc+fOwalTJ18rE0b48vX1RcqUKTXACAUuwbpihPDbhKmpz+W57ty9o8RsD3p0Orl7Iu4P8ZSQk/+cQhde6eTiKULaH/ly5tN8yZA6gwbJGTdiglhbjgjsMwgD/IagSJ6SujoUibl5/Tb47JMvEPf7BHBp46HTo9zF2iI5N63bCmmTZkR+sZ4ni4V2aPdxIephKFesMmpXri/HdUEfn35YtXS9tIk7uvbylInT0UfKNWxcOKYJuXAK1aULVv/m1i3b0LhhUzRr3AI7tlvu1TeB0xpDxJJOny49KlaoqOMAWC5KDkKM9FLxM8uJW3vL9a+GuS/vwc8x3dfcz7nHc2bOlXwer1by+mUbEBI0ApVKVkaRXEUxOXQKbly5iZlTItG0TjM0rtVYSXvJrKXwce+OEQNH4talW5g2fhr8fQIwb/p8jBKlpm7VBnASK5mR2np79xfiXYMZk+ahYO7iSJootc5LZ/S2S6dvIGRQKKpXrItaUi5VytaScm2HIP9gDShTu2pDJfCOTl7YteUAnj18iW0bd4ohMUyU5dZI+nMyFMxfSGNgG1y+dEVnWwwfNhznz5+X936BKRxh3ra9yi17eXXx4iUprxE6mPXmdbs4DLa/N4HlZdKHjFhitiXzSWH7QJfNtMnT0aGtc1Qf88kTp7Tvp2XDVjhvC46wcM4idOnYBauWrVYXFa9t5s9euXxF5ypzVLZ9+EeObOSAsDNnbK5SOZwryNBVN2/23KiKabbvC+jGfiFCiuT86uULde+ZN+DCEcWKWlo4U8oUqZWgS5UsK+/dAW1aOqJEsTL4RQTC5599gbSpMmgf5CURBtu27hRL2SHqXMvC/ggJ4/8kQj86/B+xdes2tczLlyuvwpO4L9bXmNGjkSF9Onz37Tei4Q8WIRJtDZ84eRK+vXujePHi6Nev32uWNAXu21aQWA+0Xsnfq98YFOepWM6v94+zr5XTjL766hsh1c/w3VffIf4PCXQA2JjhY1GuRDnE+TQOqpSrIsJ5IFo2aiVWbwtMnxSJ0UPHoVzxyhrBi4OCaleuh1xZ86m1TJJlVK98QsTN6rXW1aMypcqO7OnzoFalemLVzcTBnUeF4Aejqgh/znXuL58vn7uOY4dOY9CA4XB37YKuXXpi4fyl2Lf7EObPWar94FMmTUWZUhVQu1ZdjRb3RzCRo2i1zZk9B/nz5keOHDl0oX52T1CJ4iA9M1rYEKc9Wf6V4HV5T6MImGR+YxcIx5csmrsYW9Zu1TjWhfMVQa0KtTHANwgTR07EnRt38VKs42b1miF5whSoW6Uu2jZuh6plqolF3BDjxIqeHjYDjk2dMGPiTLx8+hLb126Hbxc/tKjXBhVLVBfCbSCWdQ94OneXcnGEd6feoiQNx9plW7B7yyENu5rw+2Ro39Ids6cuxtDA0XLtZkj5szVQMF/2IjrPnT17W9ZvR91ajZAoYRLtVkqXJj0mjI8OBcwxAIxKxm44MwKbcRvaO7ZH+JSIqLxnkCZayJwGynjnY6VOmtknlLT6Z5dfhPnOvLPf/6EilphtyXyK/mBt589egIplK2Hp4qW2nZxCdRhd3LwQPiFcB3AxpqyXuxcG9At6bTQwQS3evaMHOnfqIhq/5W67eEE0yeEjVPOkm5egcOEUkdat2uigife1cv7+G/v7uGrOMzx98hjPpLEyj8z77N61Bw61HfD555a7mYku/RrVHVCjWm1duvBrsYpbNmuNtavXC8lHkw9XHcovGjwjf9WsXhtFChXTQWSzI+e+JoDv3bmrffuZMmTC8mXLbXsZU/oiQseOhVeXziJQrMF6PG/r1q26/jJJOSgoKCpAP8Hfmd4+MctzMGKdkLJudfAX3/n1ekLPRN48lmX8VZwvtS85W8YcujraTwkSIX7cBOrCXr5gBYKDhovVFo4Rg0fDo0NXnZ/MPuN+vQbC28MXAwOGYVBAsBJttnS50aROS3SS46qXd0COjHmRK0t+pEqSXkm6X68gnDt+Wa43DW2attcBR+tXbMGsqfMwYewULJq/DCeOWcsB/vYCiJgcicoVaiBJomTIIVb9xAmTo7p7DLj86SUR7hxMxBWz7MuY3QxcZIRp126L0I0FS7C+8fPf1Y54XRIWydncw9ybbvXt27dj7KhQXU6R+ZwsUXJ8+tEn6r6+d+se7ly9g2P7j2FW+GxUL1sdzi1dsHzuCvT07IUvP/5K8jsb/Lr5w9OpM7q6dMPJg6dw7cJ1dPfogRrlaqOpQ0t4dvDGlNCZYoWHCik7waFKIzg2c1OSDugxCH28B4iiVAf1qzfHzEkLsGvTYQztNxrF85XH91/Gx8+iDHDFseePxbo/c1nLjVPmEsZPpO5rjqpmwCWCivaWTVs1EAqNDYIr6QX2H6BTQtnHTty9c09XbVu9co2G8OzZoxe8u/ngyOHo4CWEaVMm77hl4n6z70NGLDHbkvmkiPoAbFi3EWXF0pgWPs22RyqVWMULZi2Af4++OLr/qFrWI4aO0JCd1CrtwakF/fsHaj8z1yzmfVlpSdR0AXG5RIPz5y/CuYOLznG2nwrz3oDkIVbc75KePX2Mhw/uS4N+LgT9JEqbJk6fOo2+AX3RuFFjlC5VBqVKlEHJ4mXw3Xc/4Is4X8HLs5uGKI0JFsv4cZPQwckVhw8dw4plq9TK5khvTnUzYOOeK0IhU4aMyJUzFyKmTNE4w/Y4f+4sNqxfp6tIcYlHZ2cXzJg5M2p1KcIICgoQI3TfHtRWVmI25EyL+YVtHr7BUyGzXj498dHHHwkJx0PdmnVRtEC0l6JkkVLaj8mRwGOCQxEyaCRaNmyDutUb6aIUo4eMU/c0+5yb1muF8iUr62IWYaOnCJGclOPHaEjOlELIGVNmE4LOp9GkeMzaZZuweDYJfxRmTp6DUcHjETpqEi6cs4JnPHn8HIsXLsfksKliRQeLclVXyr0shg0ZIeQb7erk63DEfK+evihatJjGAeDUHIKrG5lIbCS/UqVKoWmzpjhxwooRYBDdxv8esF7YE7OpKwRd7rt27cK8OfMRMTECfXz84NrODWNDQnHr+q86gGvymCmoWLwSCuUohGZ1mmPUoNGYOn6aWswFZR/LZfuGHRjBgC3Dw7Bl1Vb08vRFvK/iIX2yTOjYtjMixs3CuqXb4O8ThDJFqqBkwYpoVLsVOrX3QbumHdG4VmuMC5migUcunryJeVOXoXbFhvjpx6TIkDwHfNz9cGzvOezcdBA9uwRoUJgA3/4YGDhIymlJlJEhL6eevZkzIkXx26+7dmzfoV10Q4YMi1pkhDKLK+ZxtDYjhpGUGzVojCqVqmDVilV6jIFpV9zal5P5/neW3fuAWGK2JfNJEfVBLJDd+1C/Vn1dVeqOiSMruC2f2Uc0RSyOm1dvSQOcioA+AdoPTRhXNjXIqeFTtaIyqg+DQ8yYNlO1SAaLj6qAsjl//oKGIuQC5Wbhi/cJnH5GIv5N0otnnDv8WN3ZL57Ten6i/c5GeLFfneH9GN2J3QPhk6ciXtz4yJ+3IE6diF5o/cXzVxrEwiw9x3CpDD9JYr554zb6BQzQ0cgxF5pg5LGWzVsoGaVJlQreXl6ICJ+CtWtWY+/ePRgzehTy5cmDNGnSwM/PDxf+YM44n9cI4LcL1lHLajYD7OjOfvKY4WTpkYi2JrnaT7KkyRAnThxUq1wdjq2ckDNrTiRNnAzVK9ZAN/duYiF7oH3LDnCSVDRfCZQtWkktZh+PXhgWOAJujp5IFPcXtaAiI+ZJ4QI7N+9FkP9QODZ3Qf0aTeHc2h0D+gwRy6yf9j0zrOO44ZPUaubI7bYtXODnG4h9ew5h14696OsXJIpUe3h27Kbbfn4DNerb/r2HJX+jPSNUdGfPmovyZcsje7Yc8OrshSuXbFaaEEKTxk00Qhujsy1dulRd2l5dvaLKiAShXSh/kXB/03W4703EQty9dxfr16/XVebWrVyPLeu26pzy31/+jv27DmDssFA0qtkYWVNnQ77M+VCrfG2UL1oRRXMVRd3KdTFpzGS9zuP7jzEjbIb2TdOablCtAcoVLQ+XVh3h69UXXd16oWmdtsiUMidSJs4oFnMTBPmFIHLyInh37IN61Zpjx0YhUmk6u8Va7uTkg5+kTNkmalSoh0O7TuHWxQcY4BuM5vUcsWzBGpw8eg7nTttHXPtdPXz0SvF9SNaMr8DIeX1694kaIf9EFML9+/arS5sxtAP7DdBYDn69/VBOyjFyZqQeR5j8ooFjugIMYonZwgdJzP8NqLl7uHqgZZOW2Lbp9dCMp4+dxuxpc7B0/lKN/tXPv78uNE6YPjHG0d6wbgO6dummk/Yp5CeFTUaAX0DU6EWSNV1GmzdtRcsWrXQupyGw96mSkhwYYeulEDFd2r/T0hRiVkKWRJc2p6CZfl97XLt2Q4i0tRBtoJDvTY2fTAFNAn/yiNeMPmfb1h3o4xugywRODZ+BypWq6ojkmFixbDmKFSmKX5IkQdwffkCKZElRrUpldPfxFuWnL9KnT4e4ceNi1arXtXnmN5/RCA0K+rfvwYgmZl0ZTdKz50LMTx9HW242ZZCjmTu5e+ALIWZOUyuUt7AGqihXoryuy5soXiKULlpaB4QFB4WgUumqyJY+D2pXqa+LU3B95npiQder0Rjenr1weM8xzJo2D3myFoCrYyfMnbZIl3fcvfmAWHVCuL0Galzmvj2DxFKei5FDQtFSLL/K5WvA3aULPEURyJYlJ5IkSqrT2o4eOa6LmbRs2lYjf23bsgu3bkZ7NEiqu3bu1qAi7KvlwC4DzmN2cnLC999/jy5duugAy06dOqFy5co4cOCAHsNBfLdu3VLi/Ltg2iWTaasGHBTFmOvsW922eTv27TigEbUGBgxCkTzFkClVFtQXku3p2VMsX3cdCPbTt4lRPE8J+Hbprf3Kxw+ewNpl6zCs3zCcOXoWOzfuQlCfQdi9cQ/WLdkoFrELsqbJg1/ip0aKROlRqlAldPf0xxSxoudEiDzqOgDtmrlh0ayV2LxmNzq264qUSdIpKadNkRHhYyNx+8oDKcc5QvL9sGrhRqxfuUUUiU2iBEWHAL54/hIiZ8xSC5qxAa5cvILxoeN1UBfnLROMZrZ+zQaET4rQ1bHo3mbfNCMccu1mege56lRMmUbjJZaY34xYYv4j2OoFB5Qwuk2lspXUnW1fYSgIORKbU6qqVKyqpGrmINsfx9iz3by8taFSyHAReE4viJpC8Eq0byHnI0eOok3rNggNHRd1fsyK+06DhCHPSzLmM5OMHz24L5az1U/FRsc+ZyZr1LYF9lmNlrwJChyEC+cvYv68BahVwyFqHrIuYPCUA8qsczgydMzoUKxcsQr7dh+Ad9cecHZyjXKzGZCsFs5fgAJ58+OzTz5F86bNdArH4cOHcPXqVe2ndHV1hbe3N/bsiZ5ryeekwGdfM4U7icJYYG+rLCxS/g2Mk86k3gmxlF++soJaWEpMdJ7eunlTF+D45ptvVBinSJoCWTNkxTdxvkHc7+LCVfKL85q3btgBX+8+Ykk7IGu6nPjmq++EuH9B03qtddrTAL+h2v9cQMjjx68ToLOrDyaOidBR3DPD52rM7YK5iiNnpnwac3ty6HSMkfP8ew3AxHFTETpqIhzbOCNv7oK6Bjfd2PSCTIuIFCWpFnx7+GH7lp04f+aCelDY7vg+nNtMcMDkogWLNBaAUTwuXLiA3LlzI4koXFs2b8HKlSt1BbbQ0FA9nm2G5RWTMP8qaN2WazMZq9keXKLVwcEBzZo2x+CgIegg71+yQGkhz7LILfn0zWffI3OqrHBt7apTohrUbAjnls7o26MfnJp3QKGchVGmcFkd9DVUiHnhzEXo1cUXnTt0weZVWzBm6Hg5pjgypMyOssWrootbD0wYHYGZU+Zj+KBQOLZw01XDBvcbgdlTl2BQwAgUyl1S68EXn38t9xmEezceY8KoCBTOXQo+nXoL+V8W63ovdm/bD7OAD2XSiqUrta/86uVrWj4TQifoAhWUaQRXmtq5bTciJk3FzKmRmDh+EoYNHh71O2dJBPTpq6O4OcvFglFqrLy0T8xLbj90xBLzfwAryeZNm1FVrLKBQQOjKo0REgRXVOGCFVyHtLdv7+i+GRvOnjmHCeMm6Hqr5+QzV5Qh+XBwiz1IzK1bt8V4OdZc/72qqHxOSRyZzS2f/fGjRxYx608ka47apms62gKeMH6CxuXlalvE9GnTNVCGfx//qON0JSIR6ASvQ7f/7Mg52LppO5YuWo4iBYsiWBp/TBw/egz581mDoSgcYoJ9gTlz5kTnzp1VoBuQlBlKlfvsXaNvryzk3vJnrGXrG59F/udzSX2xr5MElUDWu7y58+r7m/T1V1+jQd0GWDRvMdauXI+B/YfCy8NHl4XMmC4rShQqoyOzm9ZvjWJCKInjJ0feHIXRs6s/Av2HoE6NRqhVuR483bxRo1Id5BJLukn9VhgSOAJzpi9C5NT5cu0VOHLgpBIxVxPz8vRB754BmpYtXoVD+4+hZvU6qFCuks71vXzhCn6l1SyvYIiOiivrAK1jzmww7YrWMMurUaNGaiVzXEB3n+5wdnbW4DAGf2fb4bVZN5jM8xpwGhct+AL5C6JcmQrIInlaKHcRsWDbo1m9lkiZOA1yZciDgO79EDFuGoIDQ7B41lJMGBGGamWro1LJKqhSuhoa1myMNo3biVJUUJSpeMifraB+r1O1Ado264ChA0ZhpJD0kvmrsWD2cvTpEYhOrt4oVrCclEs9KYvFGOA/DIXylETqZJmQM0s+1K7SACsXb8DxQ2c0yEgt+T5+VDh2btqPs8cv4slDyzPEfNu3ez8ipPz27twn+59gxZIV8O8doKtM8XdGWzu8/wgWzl2ExfOXYNqU6ZqOHDoKTqNi1x8Hz9apUUcUMF9ceW0xHiuZMjL5+XeW2fuEWGL+NzAVhNZV0yZN0dmzc1QgA/a5qVzkRo5btmw50qRKqxFyaJXZgxYeB4LQvbNkkVTgqdPVbR2z/q2V8zgqe/rUGe9n5ZRnJinTja0vJ4mufLWO+VWIg0RLcjbgaM12oow4O3VQS4hg90Gblq1RqUIlXcXGQEN92rLl2fPnup710kXLsGHtRrGGW8DV2RUnTpx8Le+OHT2KgvkL6OIO/fv1f+3exOXLl9W6admyZZRQ5/kkNVpftIgoMOgu5v63Vy68r9zf9mfB2vca3vB4DAfr3MFZLUxDzt98/Q2KFS6GurXr6zrOzRu3FoIOxshh4zFt8iz4+gQgY9rsiP9DEqRJnhFtWnTAgjnL0Ev2Z0mfU+Nquzp1QvVKDqgoZBIklt28yCWYG7kY08PnICx0Cnr49EaxIiUQP15C5MuTHwF+/eHRsbNYXL1x7MgpuLl4oGL5ylguAn/p4mU4uP/ga8oFy4MDh/i89CTRit6wYQOqVKmiQUY4+IuCnN4NkjJjm1+6ZK1m9HeXFe9Ly551w/4+VOJIzG5ubnB1cUWrFq2RL0cBVCxVSUi5BTzad9ZR8LMlj1YuWI35MxYhbNRkLJu3EpPGTNHlZE8ePomNqzbBpXVHZE+fS9+fsROSJUyB+N8nRAGxqMeNnIS1yzdLvgfrUpotmziiRpW66C+Kk3+vIPTtMwgzwudL+TbGxx99osFiWjZxQn+/wRgyYITGQ2d5MkzqpjU7sGfbITy6a3WtcczCmVNnMHfGXGzfuBNP7ku+r9qIAX4DNDiSwaG9hxA2eiImjZuMebPm67RRzlhht9zRg8ewaslqhI2dpMvl+nT1iZ4aasMrWx4yL9nO2Mb4ORaxxPxvYRrcndt3lJQZEerIUWvYPwWIveuQDbKzZxdtRE6O7cXCiu6TZF8LR2BzUNe40PFo3bINggYMVFeRAT9z4AQtg+VLV7xRwL7zYH6JNWclfrZP8o95Ju9p8pX90X59/MRyqqkLrxvw9zliDRcpVARDBg1R4af7KbRt1+ExHP26e+cePZZzK+m1CAjo91qfJK1eDh4iya9YLvlqgxEAPJYrS7HfctasWVFaO6/NqW7GVRlTAP/fg/e2T2+A3c98VnshRy8F45bXr1cf8eLFiyJok35Jkhx1ajayCNYWNrOeQxNUKFMNzo4eCAwYLNZuXzjUaIiC+YqjWqXa+jld6sxIkyIjmjVqDa9O3eHp7o1Obl1Ru2ZduU+C1+6RMUMmXcxkxPBRuHvnPlavWovxYydI24hAvTr1dZEE+ylTZ0WQc5ARFa5dO6wpUV06W20sX958USRMhY7Lc5KYzfxzvv/fWV7MW+1CsBGLAesb61PPnj01OhmJrFDeIvhUiPXnBEkxaqgVuvf2jTvw6dQDZYqUR3fPXrqwxJ4t+3HpjPX8KxatQtUyNVCuaEUUYX6Xq6nhU/nuObPk1r5/LuxSMG9xxP0hEdKkzCj53g2rlm8QS/eoeiz8fQdI22qArJnzIG2qLCicvxSaNmytcecXzF0qBPpUCPiCnLMe1y7dtOqO4OrlKxpYade2XXjx+AV2bt6FEYNGYuWSVapYc0zM6eNnMHXiNPj5+KOfb39ERszC9cvX8fj+EyyZu0SUjTCcOnJa33PShMno4+uH/fusMQAEy4aBcuiJYttiOzN5+Xbb2buBWGL+I9gEHEHSnTJlCurXr48JEyaowCZUiJOEbNi7dx9y5cqNL7/4EpPCJtn2corHdcyaORvTIqbpwK8UyVMgcaIkWLRwke0IK2qTV5eu6NbVOyoo/HsHNqj/kEyjYwPcvXs36tWti65dvKLmQRpw5GfvXr3g6dFJ5+Ya0OJ99uRZlIv71PFTGhqQoQAb1G+IunXqiRUcHRyEjZ1z0EnOGzfYWd92wpQjups2bYr27dtHrSTFsuW5FBh/t5D/c7DloX3FfBNsP9H6UMXCpgiZ96UVOnToUOTMlVPqYGKdr/r9d9+rwI/z+ZdIlTIDWjZ1hGv7TnCo2RABfYJw5OAp7N11SKye3qhZrR56ePvp+sqMZf7pp3HU/e1Qs4HGNE+fNouS/GeffqbXTJL4Z1SuVBlZslgLbGTPniNqLACfkR6o1aKUcc55R1d3Hd2rkPegx4IxwM0MB4LWKJfiHD9+fJT3ih6thg0bolatWjrwijAK1t8FXts8P+uJAa334cOHqxJPRYjrKlcqWxnZM+RQ9/SQ/sE4vOcoJoyahLQp0uPrz7/V1b6Wzl2BrWt2Yt+2gxroo1HtpsiQIjN6dumNRbOWYc2S9XBu7Yq438VH8UKlVTFKkiA5kiZJjYTxf0bpEhUwTMjTv3cgQoJDRckZh6aiLDm1dUOv7n1FUWI8+ixo3qQN9uzej8cPn+kKX0H9h+oa2faeJJLuptWb8PDeI5w5dlZJee3ydRpymF6LFYtXImTwCISPC8eCmQvVMr5w5iLu376P9Ss3YMywMVgvZH/13FXs27kPoaPGoVWLVhgzcowowtHdfMxDU05MbGumvX3oiCXmPwLrhl394GL6dHfSJRhTK7evRwvmLcDXX3+NHNlyRK2/zJjbjOrFaF9cBrFd63ZInTINcufMjUEDB2HpkqXoItZ29qzZMVEI3Qx8ee9g8kySyRvNHP4T4WovKJmHPt7eaNu6DbZv3WYdbyxq/sk5586eQ1DgAB3Bfv6cJXB5zAuxqn6zEfPD+w9VkaHiU1Gs4gL5CmofvvZz23BMfm/etLmuhMMRpDHBUbwUpBUrVsTp09ZIU4LP9M641yQ/NP0JmOcmadAi4ZaeAfMe/Dxz5ky4OLugfLmKGvbUIuYvkDljDvj1CtTR1GlTZpLyccYmIYq5sxahi4ePCPJh+n3owJFIksiaepMsaUoUK1wGiRL+rN9N+jlJUh3Ux5HUrP/p0qZDgfwFdHqcPfi9UoXKugiCEcwmTC3Lm0orlyDk1EMipvBmhKlWLVuhcePGUd0RMS3Zvxq8P0mF+ct7mechMQ8cOFAteA4CO3r4GNo1d4JLGzcE9OiH2pXrImv67EiRJJW6pLuL1Rw5ZY6Q32h0cemGDi1dUalkVeTOnA9tmjhi7dINuHz6mhDdJrg7eiq5u7TzQLlSlfHJR58hQdxEKF28EgIDhmBQYLCuRf5TwiTImS0fChcoCbcOndFb7ltFiJxu7c0brUUnli9djYL5iuqyqw8fRscA4PTQAf4DsSByEfZtP4DI8EixgBfrDBKG12WfMhf2mTh2ojx3JHZs2Cltkd1Xv2PB7IUYGjgMe7buwaXTl7BOyHnJvKWYETFTFIfS6hljDAN7MN+s8rYs5lhithBLzH8EqRum0hBsgL3EgqNWbr+6DSukWm+2ukQtv7tPD3z95VeirTqqO459oQwwMmFcGGZMn6EB+tesXoviRYurAPspwU/aP12jWg0cPWKtzGLwXlVSPqotUSiqFm77TqJkozOg0GK84+Chw1TAEXS3PntqLT5gsHnjJnRwaq8u7du3bFNqmCeS7wa8FwU/l6b7+qtvdJlA5rHBNRHsHCHLOb1c7N3A3IcekcGDBqNmzZpSVqtes4BIcO+EsLDlYxT+zePwWZmnJGTWR77f8xdm7XELfK/t23egdStHfPP1t1oPv/82Hpo1boMZU+eibStnfPnF10iYIDHy5yuMjBmyomDeYhg9YoIu3VisSGlducqQ8Ccffaox0NOny4TGDZvpIiUcLc8BjQSfKVKUJ8e2Tjod8Ndb1rRC4uzpc6hetSbatGyLa1eu6buZbp5bN27p+sw1qtXU1Y1M2fBdzHuyC6JJkyaYOHFilBXN/fb16K8C78nEa2sdtyUDDkwbM2YMevTooQMIaSE2bdAceYQoOfCLg8CYX19+/jUa1miMqeOna6pTtR5K5C+FqmVrIE3S9GjduJ2S8dI5KzDYfyhqVKilo7r9ffqhT/d+KFawFL6K8y3i//ATugi5b9+yR4h5GBL/ZClLcX9IiBJFy6Fc6cpiABQQWVMW08Jn4eVzhgNeKaRcDK1btIua8sRAR+fOXoCPV0/kz1kQzm1cNY76sKBhGkmP4NSpxfOWYNXiVdi8ZgsWz1mCAzsO4MHdh9i0ZiNGDRmFNUvX4PKZy9i4aqPs24RHYnVzyliu7LlQqGAhHD5sLdBjwLxk/jE/WWamXD90xBLzvwEri33jDgkJQcmSJdUFGwWpQwyOoI3TVp/uSkXm5PvcuXKjUsVKyJE9B4oJCdMi4ELjFDbEzu07dbAXrbmI8KliOViLKrBekvCtz7aLcmP7+E7D9pwUrEzGRcb3ibKC5J3mzpmL2rVqv+bOJzHTGlahbHtXumPDJ0/RQTRzZs+N8iYwW+xdnBT0/QL644svvlDBFBlpjfAmOP2D09MqVays4QONG5zKlgEJmQOM2FVBC9qA5c/nfZ+EBZ+VBMV+ciPs7t2/h5u3bioh2+PsmfPo3csfSX9OgR+//wlVKtZWd/UP3/1rP3S2zHlQz6EpcmbPi48/+hiffPIpcmTNhSIFi+PnxEmRNnVGdaM+f2rl7/69B3QpTi5MYdrH6FFjUFnKYduW6JgABw4cROZMWVRBYJha1gMDepv8evujRLGSGnfZjB8w7ZKeFypU9kt08jcSuLFk/4qyM9dhMtc37dP++tzPoCdU4hkMZc+uvSiUzyJjzgOvUdEB2TLmQo6MuZEhVSYkT5oSKX/mXOTUaNGgNYL8BqFSqaq61nKEEHbF0lWQMO5Pen6h3EURMnAUakv5JP85FfLmKITG9VvKPQ5IPj3CsMGjNJoaE/v6Ozi648cf4usKbB5uXbFn5wHJ//FIkzIDypSoINa81WXGNZeHDBoOZ6eOaFCnKTq0doF/jwBUr1ADY4PHWrJI2u7mtZsROmIcwsdHYPrEGTh78hzu3LyLGZNmon/vQBzYtR/3b97D4rlLNF08fRH3f32ABXMWIH+e/KJ8VccpO4uZ7Zd5aMrqNXn3gSOWmP8N2ACNACCokTOe8vz581+rQCQchtmzj+tMS2Xc+PH45Zek2qgKFyisgmVUyGgcOhCtNV66cEmXgrQHrUYSEAWUCjR78Lbvct21PR/JldNdovJPGiEbOMHpLaNEAHfx7IwD+6MHhLDx/84k7/yb7XyCRMkVajo4dcC8OfOiiNWue1/BpQGLFyuh+T10yNDXyogjk3k+l9Y0S0Taly0XHODo7GnTpkURNgmN+W/S+wK+t1rJNhLmd84hpfJCsuZvFIQG9+4+wJRJ08UyHYTpEbMR1H+IWMSlkDjRL/j2m+/w3bc/iFJTXcpsgvZbfvzxp/j008/QrnV77N65F8eOHNdY2P37DkZ3bz/Mn7tY6r8oBVJOoWPHo7Onl3qOiDVr1qKaCGh2PdjXh/oNGmi5ValcRa1Og+fPXmj72LFtp7qs7cuM4wEYyCNjxowI6Begv/Fd+W78/HcJel6bdcNsmezvs23bNu0WKVK4KNq2dkT9Wg2RK0seJeNiYhVXKlUN7Zp1QOG8RRHvhwS6ZZ9yf98gjAuZgCYOzdCoVlOUFiuXecL0U/zE8HDqjAF9BuGXRMnE4v4KdWs2wpSw6bgtZEhydmzrJtZzd1FkI8U6nq3R1XguVxvr06s/RgjJZs2cG4UKFMf2bdELhpwVAvVw8xKlqzEcqtfTwDN7t+/T0K3HD53EqxevcOTAEV2KcoxcY1C/wdi2cRtePH0h2+3w7+mPdSvW4c6NO9i2Ybsex/M3rdmsv587dQ6eHp5atjt3RK8exibFMjLE/HeU1fuKWGL+D7CvLEuWLNF1egcPHvyaVUUBQwHCyfYMtm+EHgVg6JhQtGrZRgTeDGzesAWBfQe8tpYsp13pPeQfiYlTgixiFuEpxGyEVxT4NcaudwZ8DxsBUygzbnOUILV7j40bN6KjW0exroZHCWGeYxKnV9Fy5kAg49K8ef0GfHv0glNbp6jF2Q2oGJlymj1rjq4Ly9i89mXHPO0b0E/XhWbftT3YB+rk6KSudeMN4XPTWjcCw/5a7wP4vHwHkrNxx5NAaHEylCXfzV7ZoPXyTAQt6xZnFOwVQT9l4jSMHT3eFq3rBG7fuouWLdqJsP8YDeo2tpZttMOVy9fg5uKJ1CnSwd3NU8qWQVruYPTI0QgKDMK1a9fwqyhF/aQcOrp5vDaoj6sUsQ86T+68Gg+bFv+4seN0pL27m7su8GJf7/n8AwIHIEOGDHBxcYka9MX35vtSueL271ComJesF7y2IWZ+NnWdc+Pz5MmjpFiyeGlMCg3HpDHhcHP0QO0qdSXVQ3OxjhvUaoI+3gHYtXkfhg0IEQu1NhrXaY4WDdugQc0myJk5L76K87WQd3w5vpVYr6IY1WuBzz/5Aj8lSAKnNq4YP2YSwsV67eHjJ3nVAj7evdHXbyCaN2mLksXKI1eOfMiaKScqlK0Gd1cveHv5YrOQ6qOHj7F61Trs33sIx4+cQfDQ0ejWpSeaNGiODm1dsH+XVTYP7j3EulXrMWvqbCXc6ZNnYPmiFULKz3Fk/xGMHzkeW9Zvxd1b9zT0aETYNOzZthfbN+7A4jmLcVZImaFIe/j0QJpUaURRC9X8MmB5mbxjet/a2d+FWGL+A7ypgrB/hJGiOnbsiCNHovsqjRDk/D2G5OSyZ4ZQSa5cC5iVkeHpvLv6YOWKlfobycu4eknIT0nqQvBK0K8s99E7S8JvAPPBkOtLee8nj6zpRtaPto0cMy50nFhN1bBwwcIowUkC1nPlnWkpk9RV+GleWMfQ6mL83YFBg7B+3QYV4FHXt4HTbbhwiLG2DVgOnp264KefEmnIQLpA6dXYt28fAgMDUbVqVVW4uE+Pl3tT+NsLkfcNJCZalSRi5hPzmhaz9jszbCrLS8rFvq4zKpeBlodd/WO/faGCRZVwBgcF2/aS1KPJ7+iRY2jUoCmS/pIC/n36Sh4+0QUounbuijWrrDmwnOfP8RUDOWXQVn4sf85IqFypCg4dPIwzp8+iZIlSei+mtq3aaqhRggOs2I+bN29eDeRx6JAVZYrgu5CU2b/L97R/tr8KvCbrhclTk6iIc0vZwKlbXOWrm5ePENV+XL9wUyzIrZg4Zgr6+ASgSrkacKhWH7OnztMY5C0atcGP38RD7ix50aapIxxbuShx163RQEl5UmgEQgaPRtqUGfDdVz+ifOnK6C4k27tHX1SuUBOlS1REJw9vtZhrVKkjylEGFClYSt3bnPaWMll6jB87CXduPcS9O0/Uek6RLBUqlquKhXOXC8FPRtNGrdC4XjO0a+mIPj38cPTQMWxYvQHdu3THjCkzsXLxarWU7968K5b0Cd23Y9MOPLjzAKuWrMKM8JlYv2qDhihesWglrl68pvl18thJ1KlVB99/yzCqXlKOVp81y4r5ZbYmxSKWmN8IS2BZyWjDBAUCXWfU0KkVG5A4KPifPbZc0IzrbIjZHhxoQeFjiFndvQw1KVsSMUmZlvdLHeUoB/AS/3qZdxaaZ/IeTMwPjuSMSZzMyx7de4ggKRklUJlXdF2rVS2JpP5CrDbupxuNLjMDkkyvHr5InDgJalSvhT279+g1ee9/Bw6qK17MGmz37Tff6kIIJGROs8mWNRv69Omj5UuYcmf6T9d9V8E84fOTLEhUVDT43WxZLvQ0MDGi2m9i1fBVX4mC+Ka6y9W7uNBItco1EffHeChepCQO7nt9II/BhfOX0L27LwrkLwSvLt2wc8dubFq/CWtWrpH6/UyVInouOCCPUfEMGFO+RbOWOlbg/NnzGoinQvkKqONQVwdL8l1oZXuJcOeqYQzDeeCg1RVi31b5bsZi/quhddwuMT/5XLyn2cepf5wy1aB+I/Tx9cfeHfvx5P4zHNh1GPNnLkJkxFx069QDnVy6oqtHD+3vLZinKMoJuVYrXxM1KjmgVJFySt7du/hi1NBQLJqzDD6de+Lbr75H8p9To22LDgjoPUAXAqFlnD9vUbRs7qQEnStbfhQuUALlSldB+3YdhXyr6ecVS9fiwtnrmD1joY4j+PabH5EiaVqMHTURG9dtR4smbeRZysPF0Q21qtZGqaKl4VC9jigAPZR0OY/5xOETYikfxcTQSdhKy/v+Y+zeuhsz5Xcu2LFxzSbMi5yPsyfP6vQpBhrhGgMu7V2QMkVKNWo4BY7QumcrM+bbn2nHHwpiifkPwApCd5qxNgh+nzFjBry8vLBzZ3RfCQmWRMQ+ZkOwUf2gbKw2JXDfnv3o2oWWQ3QwDQ01yWOlPvI4kjKvERVZ7D2qp/quNmKmxfomYqaw9PH20YFfZ89YI6d1apONlJmUqKXRWsQsBCl5a/KBsbQrV6yCzz+Lg1IlS2PwoCE6xYwLuJvF2+1BQtm2bTvq1a2PH3/4UQcZMdhIr569tCwZX3nkyJE4fjx67rgREO+zkOA7MBF8D/PdvJP13aqbr6TOccAW6yK/6367d2fdXrBgsY6yXrl8DVxdPFTBqVO7Ho6LNfQm0GU9edIUKWcHOa4uBg8cosFESLgElxCsVqW6Lm5AxZRg14VPNx/ky5sfB/Yd1H2sL/REceohg/xkzpxZB1QG9g98bQYDyfFteDj0+UQu8L72ebZixQoUKlQEOXLkwpCgYdi0diumhs3AioWrcerIOfQQa7dEobLIkDorPv3kM+TLVQjuHTqjSb0WKFG4LDKny458OQqiVRNHdPPsicb1WyBL+uzInTW/WLP9MHfmQoSNDYe/byDKlqqsxMyR1z98Fx8/J06BqpVqo1jh0vjh+/hI+nNKdOrYDbu2H8T2LXvh4dpVfnfA4KARCB09WRShQbKdiLEjwxA8aIQQ+CpMnTJNzkuGL+N8iZ5de2L5wuU4d+o8Duw+qGtMrxdL+uSRk6J07JV326SWMvdz1PaNqzfx8P4jjAoejS7uXtixeQeGDx2uURFbtmgZtbQqZYMaJba6ycR93H7oiCXmPwAbGRs6idlemEVGRqJFixZYt26d7iMYF5aJ7mhaHCSkZ2IJR5Eq65mklctWooOTs06fMrC3jPn5te9yX703v9sj5vd3Bhap0h2tVq+Qsz0xM/8uXrggAr4bPDt5vk6kfE0lCtv7MpnvNnDwD1eqyZs7ny7izhjl06fP0D5l5mvI8BE6T5zhUTninStOcW3rZk1bIGGCn1DXoZ5Y2HvVJUqBGpW/MfBH+98nmHf4o2QJQvlsq3PPnjzXfkd6KLif9dhgz659aNfaSUNqciGDA/sPoWGDJihbugL69PLTNcsf3I+OtmaP9es36Jq8WTNnQ9ZMWRHYL0hJ7JZYTYyA17ZNu9fWwA6fHI5EPyWCc3tnHbDHJQd37tilq7PFixsPn3zyCUaNGvUvCh8X9CA5G4I0Qv7vBu/FezLZEwrd2TnFqqcCU750RYwcOgZeQo49uvpi+uRZaOTQDGmTZ0KyxKl1qlkRsXC7uHmjZuU6GtM6S/ocyJQ2m8YhL1agFL7/Jq5OX+vq2UOIcBuWzF+BAQFD0Fqs5GqVHVCren3UqdVIg7zkyl4AhfKXQNrUmfX+cX9MoIP2aBnPn71U+5+zZ8mDkOCxWC/X4upfNavWwaTxEbh/xypHKsbsdvtBrOqm9Zti17bdePboGfbv3K/u7euXbygJjxs1DqePncHOrbs0NOfBfZYXbNXy1ShZuBQ6tHXG1YtXMSJ4hAZeKle2XNQSrSwfQ8QmMR//L8rtXUcsMf8BTIOjq8oekyZN0pHZnBJhQOvwGfuGRZjR2lV3oL3VK+CgMI5Ebe/obA1kMeDvf5CMENXv9oj5/Z2A9Zxq5VJQqaIijU4auHleLqg+a2akuiBHDA+J6s9V2M6NImcmnmc7l4thuHZwRcb0mTB65Bi14ggqRAxawEVBunqJgKleS600hjblVLTWrdrCw72TBinZK6T8T4SpJ/YCjsns//fJugbHN9y/+0C9PdxHNyPB64SOHYcypcoiQqwoDqIjHokVS4IO8O+n7uewCRNfm5tsD3bhcLDXN998iwTxE4qVbEXF4ywFWs27dkZ3C23buh3Jk6dQQkmRPCUa1GuILp291L1NlzbXaN67583lyGc1BEnhHpMs/w4wD8397O/FQY0Mzfvj93GRL3cheLp6oXQxWrRxkSd7PrRv6YqAHoGoV7MRUidLh9ZN26Gf7wDkF8v5x2/jI/73PyHpTymRM3MeVK9QCxlSZUaKn1PDzakT2rd1Q8UyVVFDSJzzznv6+GuEtoGBwZg0YRrc3byQOUNOfP3lD5qP8eImVOIO6DMAEZNn6uhrTnX77rsfUL9uU40W1rh+c9St1VCMhzXq+dN3uPErhgYNRZumbTFsYDCmTeTArj2496sV4YsLXLAvmZG/mC6dvSTt/iWWinXdpF5T7avesnErHj94DDdRnvksXBXMdGHpCmmUFbZyYuLnWGKOJeY/BBuc2bKyECTp4OBgFChQQJcMNLAapk0gylaJWfvs5Bo2wXf92g2ETwpHr+6+2G+/PCF//4NkCU5+eU8gj0q3/tMnT1SAa0OzG+DGgUg+3byROVNmsXhHqtUaBb6vHTErOduBK3xlyZhF3aKcJ05QISKRELwfp14tX7YCq1eu1v5Kjv6mEOco7Ogl5ywYwf2+4E11wewzie9kEvM+5u9vSqauUdGh8miW1tTfBPQudHRzR4VyFXHwgOVeNvcgzp07r3OPWzRvqfHfT508FXWuPRjkhQvopxSyzZQpC+bMmqvz+tktMVc+mzpy6+avqFqlmgrx1KlTa1ARuqw5upueEHYFMVKcAe/FZzHvE/P9/25YbT/6ngasW4z059reDVUr1sAviZPik48/1fdKmzwdenn1QWjIBA25OXzgSMyOmKdBPTgNisfE+exLJWU3x066yEXLhm2RNGEKpPo5Db749BukT50FvbwDdLoUY5sPDgrRgV8MAMOobew7/lgscV6Lc9THjZ0i7eUlLpy7ImVpLQzy3bc/6ijt3TsO6GCw/HkKixJRAJ09uojxsMF6D2m/7FsuX7I8kiZKqgR9/tR5jAsZh+ULV+DEoZMaspOLXNAQWbtinQZR4aIdRw5aXQ0L5y5EymQp9Z5Zs2bF/v2W/GP50Mth+uiZf/RS8vv/Rdm9y4gl5jfAvlKwwhirmeH+ONf1q6++gqen5+vEYgMJ5TcRbs+f0pUb3Td6+eIVhIhg6t6tuy6LFgX+/geJz/FeVVB5VObVE2lcFPQqtGx9SASFfIvmzUVgfAyPju7aTRAFvu8fEDNjX3t09BDrqlrUyl28JoNPsNvgz4JlyeNZbhScfNb3WQCY+sH3sk/G6mAemWP+bZLiITGyzHS8gy3vlVyWLkPjRhwoN0CjWBF0Z9+/91DPJej5iJwRqaspdffujg3rN0RZ1sxjM0KeZcpV1ho0aIh8+fIjVYpUSJY0OYL6B0WVI8vGR65BIc4VpOxB0u8vlvPEsIlR0+z4juzjpTA33827G5jn/Dtg8pz3s78ncefXO5g1YzaqCzF//sln4CpPn3/0hS77WL18Lbi06Yih/YdjKRec6NFP+5TTp8qEHFlyI2u6HPq5dJGyaNvcEeWKV0SKxKlRKFdRDQIyY+psXLt8E4vmLYd3F180qNsMBfIWQ06xxpP9klLDqzIPGZ6zj28/PLj/WEfMMwRnpgzZUblCdUwKi8D5M1c0xKpPV1+UL1tVY5/zvEL5CmvfMMEBraEjQ5EuVTp5pgzw7uSDUcNGY+LYSVgQOR/bNmzDw7sPsWf7XjSs3QgVSlUUMl8phQFd+a1syXJ6TSYuPhI16FP+WN4cqGfykGXJfX9nmb0PiCXmN8C+Uqjgsn1nKE5G/mIFS5YsmfZ1cd4rp2bEBEn56cOnUQTDebhcfapU8VJYsdwala1gW+Yhb0j2934fwGelgNcAIZLo0iYx6/sI6OqsU7u25l+J4iVxxjb4S6HvrC8dnWxYuHARMqTPqHMhjZCn4Od8WyuPZIcky1thm3ZlO5/7GPmLliDnhv9667YQCwel/asgfZ9g6gaTIQcSqUmGKOyPe2OSvDL5FpV/sp+4ceMmOrR3Rru2jhqVjiDRMt64WtZynMlDkjojXXFgn3MHF42wRs8Gn0tJ2i6ruRpUo4aNooR1q5atdQU3gtdjdLCvvvwKDes31HcxYMS8kOAQHZW9Y8eOqOeklfX0mYkI97oFbdJfhZjXNYRiv88e69asR9sWjmjeqCWqVayF1L+k15CbxfOXQqvGbcVKdkOF0pWROmk6FMtXUuc1jxoyFk3rttBwmyaPvorzDXJnyYeu7j5inW7Br9fvYuPaLboiWAo5l33KDMGZJFFyfPbZF4gT50sddV2pQg2sXrkRS4Uo8+UuiI8/+gxtWnXAlUvX9fnOnb6kwUWyZMyJArmLIlO6rPj808/1niWLlcL2TbaYAfJac2bMQZpkaZAqaWoE9AzAwL4DMWvabO22u3z+Ejq7dUHzBi2wae1mPWXD6o2oJO8Wx0b2HDvQN6BvVAwIqaFRdZdkTOXKPi8/ZMQS8x/AvqEZ4UMi6devHzw8PNChQweULVsWBQsWhGenztiwYaOORGUlM9B+ZhsYbKFhg0b48fsfdfF6g9f6omOk966C8pmVFC1CfC4C2fQFE1xnuWxpK5pRxoyZcOig5RpV2N5ZTzbJhrFjx2r/JFffMoJaBaKYeiQSHbD08jc8e/wUjx8+xstnL6Pynr9zUBOnobEcOT2NA/N4nfcpb01dMInvEjMZIWe+xzznjUnqHvsUrRkFVKqi82TXzt06r5jrWPNYgte3Rm/LuZLnzF97nJYyHhg0WMPMsuvmkd1qQvbgwK7Spay6wDEB9gMBaXGnTZMGzZu1iPJWETdFUWBwknp162HZsmVRz8SytH8O+/f7K2F/XZNi5rUpA34mrl+9LgS6GRtWbsaQfsOFqKqhZkUHXeqxs2tXJULmwfdf/ijWZhP07RUIr47eKJK3uLqyixUogQRxE+oxPydMisplqqFf7yB079IHubLlExKNg2+/+gGVylaHp4cPXNp76rzlQnIeB3hxqlSr5u1Fsc2i12gl1jcDwTx68BQRk2foSmIMtRrvh8QomLcoWjRqjcrlqiJBPOuedWrWwZWLViAZKrPzZi1A7aoOaNmoFSaOmYizx8/h/MkLulazm1NHjfTFdrxx7SZ0dHJH0XzF5PmsWOzly5V/bZEYtl+TTwx8wyUzSdCxiCXmfwvT8Ezl4SLtQUFBajnTSl68eDHatWuHnDlyIEOGjKhZo6YIpYHYumWbavdmyhTB4CJcXSXuj3FhvySkEghlCm8RI/G+5t7vBeRRKdw5GltHZUuikCLoto4Ij0CzJk01mH3zZs3UcoqC3XtHJRs4nYndB1w6LmpZQAE/c8CSkq7kIweePH/Ce8s9bcqOPo88B7cG/EzL27583heYOvGmZPCm3/4oMY9IaswLHYltuwy9G5yKxqU0zbx7BU9RMqcl/FyVIr2OHW5cv4HpU2egj28fzJ09F5cuXtZFEuytX4Jzkzkym33PJF0DdhkVLFAIDrUdNECJAUdy9+srxFyvHpYvXx71rLo1iRv79/uLYH9NJiMXYhKzveVnwOhZY0PGo1q52iiWtySqlhESde6CNk3aCfGW1PWaf0mYHJlSZ0XpIuWQNHFytVodqtXFghmLdW4ziY3ppx8To3rF2jrH+ad41mpeX8b5FhnSZtPVo3x79IVrB09kzZwLyX5OhWqV66ibu1D+4kLc3YSULUt547ptKFW8ok7V+uijT1CyaFlETJyJ+bMWy7OOE2t4ECqWrYiEPyZEm+ZtcOaUFVKV2LFlJ9w7eIjF3wqjho7GuBHjhYQ9sHLxSpVna5avRSdnT3Vr58mWF5/YFjshMdsHZiJM3jHPKCPoyrbPuw8VscT8b0Bt3V5j54hsLv1ov7oU+7qmTAlHixYtUaVyVVSvVgMtRNP37uqNwQMHazjCkOEhuqwjox0VLlhEV0IyIEmolcK6aIQLP0syjf29AV9DhHzU4C+b1Ups27IV7dq2Q+SMmTh8+AiOHTkq5Gj1CyrMu9snG7hEYfz48dW1aQZxkfDv372vFhkJhVYcCdoK0CLWMC065qEk5jH3MVlThGxTXP6hxEzwe0zSeFNiPhuitY/1zjWSWZf7+veN6s/VfJPjSMaqBJGYJe9Zznof1mMbmM+crlaxfEXkzZMXvr16Rw3aI3hr5v/N6zfVquQa2waHDx1GmtRpUKN6jdcsKA4Cc3V2hZurG/bujR6Zre/CcrV7L/PufxXMdQlzbSbWQ27N75QXps/UgKOb2zRzRPJEqVFdyLmpQ3Mh52pIlyKjWJTF4d+9P9o1c0KerPmQJJ4VW5+pab3mWBS5BGWKl9fvqZOnQ8uGrTE4cDg83bqheKGyKJCnCPLmLox4PybSldXSpckkidbxJzoNiwFHSNRjRobhycNnuCdKQqhYumVLV8I3X3+n182XpyCWLlqNG1fvYIwoEB7OnTDAPwhVy1uD8Jhc23fE+bPRivTuHXtQt2Y9seJ/QaE8hdHVvavOa2bQkRKFSyBJgiRInCAxvorzFbJlyY72ju2lDvjCx8cHw0UeHj12zHYlS84yv5jYLv/KcntfEUvMfwBWDvZdUYMjqNENGjQITk5OUXF5DejioSuGsYCXL1uObl27oXGjxqhfr4EIl5o6iIVkbdLunbbVqShA/g0xR+17XyDPyv5lWswvKFBtz36LfZVO7ZEnV+7X44QLtBFGvbf8Z5IdtmzegqxZsqqAN1NrKNS1r5MNWfKQ1hunY3GgCr9bVqDlcuV39vnTpW0pDHb3/AfAkIIhDvvv/ynJf/ynddjeHRw2IUyja02fNt22Rw4VAn76+JnmNcmY35WUJWl3AvPVBg4IW7J4CXLlsObyFi9eQkfWmzECqhS9If9ZfgGiDHz6yac655UDBvmcHEgVNCBIp0txuhVDixL6HlLGWs5Sl2IS5d8BXt8k1j8Si7kn72++G3CO96RxU9RVrZG9KtZC2aLlEf+HBBoLu3LZqujvOwADeg+EQ9W6+DnRL2INJ0KZYuXFyq6B+GK1pkyaGt3cu2Pp3BVYOGcpPFy9dLpUmxYdUKtafSHmBJrPHPRVtUptNG7YAmlTZ0BCsarzC3n39PHDutUb4ebioaOxDeEmT5YagwcMx4a1W9HLpw9KFSuLovmLIVWyVDrvOFHCxKhUtjKc27pgUP9B2LMzWiFau3IdsmbMptfh9KiggCAUF1I2147zeRzUrFpLo75Rgb5w/gI6dfJE9uw54O7uHjWfmXlIZcbkYSxiifkPwQrCCmMa+MGDB9GzZ08NyWkGL0Rpd3Z1id+5sDut6hPHT+Do0aOaLl64qIFF2gtBLV0SPQeawowBOZSMeB0mtmmT3qd6ant+vhMXotBdknczpk/Hd999h0SJEr02/9t6V/nPdp6uLMVEQWvXQNmgS5curcElOPDHWCNKuM+tUb/cUhmw8vN3dXNTyGtXAYtItiRlppj9ou87TB39/0km2Ih1Qeggq0IFCmH1avtgOAy1aufylo0SNL/aiov5v3vXbl1NqFGDRjp/fOb0SERMiYBvD1+EjQ9TlzTv+SawC4h9zhTsqVOm1vNWLF+BXj16oXTJ0nBzc3tNMWZ7MwKdW2N9mff6O2DuyUQZQKXd/p5R9zb5KaAyMzdyPrJnzq7rWGdOn0WnICVOmETfNWO6TGJ1emPu9HkIGz0RbVs46fKQX33+HeJ9l0Bd177d/LT/uX7txnCoUV9Iub1sG+DnxMlUkYn3409o3qS1yJrLqpQO6D8Y331DEv5UCPYXJEn8i7rIOYeZg8Pix/tJ12tuULcp0giJ//h9fFQuXxXNGjRHip9TIk2KtBjYb5BG8jrHNbMr15A6URib1lmDu4jxYyYgTfK0yJ+rADKkzRBFylkzZ8XokDHarWEPLs3JULiMcc5ldEnIzKuYXoYPHbHE/CdAa5ihG319faMW+maj5EIARtujwOfnfweSM9f8DfAPwD3bVCESkcaJZkOWf+pule8Ugu8nMYtCI++go3YFzyRvPD06aWPliju7RGgr5DgKcUPMmg92yd5qZv5y8RBeI1++fGpFESRYhmuMIlvbKfys5SHPoflIyIbX5W96/X8QYhJCzPSfwEOUmG2HMmxmNy9vtGnVBsfsXI7MO62fzD+ew7n6dllJwTpj2kwNeVqrZi11WVJJJUheHG3N4DJDhgzRUdVmbWV78HnHjx+vitwvP/+i65qzX7l9+w7o16+/Ljpi3sn+HZnYJvkM3P6dsL8n7xeloMcEH9OWp8SjB48wMngkUiRPIVbr9+jQzgX+vn2ROlVqrduJEiSCr09vPLr7GGvEGi1eqBS+jPMdEv6YGEULlEDZ4hWQJll6JE+SGiWKlEHZkhWRNlUmpEqRHkUKlVTreeHcZTofnR6Gvn4DkCJpGnz/bVx8/vmX2p9cq3odBA8ZCef27ihftooODiNp8/6lSpSBj1cP1KlZD/mEaOvUrKsRveQ1sXHdJmTNZFnHbu3ddJAlQQ/KoMAhOqiVvyVJ8jM6unQUK3nzH7Yzjs/p1KkTHOo4aHkasNuCXkoqV8zbDxmxxPwnQBd19+7dVaCw4hD2DZJbJSN+t1VGWnH371mDGUwl46jDHj7d0bZNW3XPKti4bS5XHkdCofVnWdH83TrsvYA8q7qypYFxqhTBxubdrZsKWsanNsJYSdIQp/zTKGH2ySb8DTh/mRZ39mzZdXAQQaIwg7iY94Z0jdDU8/8ovccw7/dn0p8BjzP1lp/nzJqDBvUa6NgIE52N+y2vhPFQSJ4/F8VISOCF5D9dlVxys1LFyhqha/369VEWENsIz2fozdmzZ6N3797w9vbW9c05p9W0KYLH7tu/HzVr1kTbtm2FwHdi+/bt2LRpc9TiBwa8JpOB+W6/7+/Gv70n90liPkT9Lps5kXPEQk2LAvkKYtH8xYicPgsli1vTMOP+EBe9e/bR8KeF8hVFsiQp8eXnX4v1mh6VhUTLlqiACmUsQs2YNquQ+S+oWa0u+gcMQlD/oUrGnTp6oW7thqhRtQ4a1W+GxmIB051domhZrF65HpfOX8WgAcPQqnk7VChbVSzu5MiWJafIpt7wdPeS82qhZ/deYg2P13nIM+X5ihQsiq+//AYJ4yXUOc6Me266Ew4eOKQLwcSJEwf9+wZq/Xgj7LJozpw5qFKlilrPZvEY1jV6I6nE/V+W4buIWGL+D2AFoVbHQQvh4eFaaQgKECNwDIEquRoLTcBjr1+5CoaTNN/nzJot2moHjbn92282wUUykcTrKdG8p8TMd6cLm4RrXNkUStOmThVhXQfz5jDCk7XfOlbe25ZnmuQ7z416f3l3I9wpvLl4CAX2pk2bovJey4F5J6YbNW1VakymcWPSPwR85/8m/RnwOEPMXFSAA7VKFiupXS4m/3mMsZipPJqR8OwyoLuSi1KUL1cBnTw8cerUKT2HYJnQO2TGahBUrOiB4niNzp07Y/r06eqJOnDgACIiIuAtbW3I0CE4cjQ6EA/7wN9l/FF+/y718uULdrFIPtp+Z14wJG2yn5Ohft0GOHHsJCImT0OWzFl15S4S9JdffIWfEiTWta0///wLjfXepGFzBPQJhG93f9Sr3UinS2XPnEuDhXTr0gO+Pfyl3KwpaEzlSlfScJsdnDoKsZZAwfxF0aJZG9SpXR+5c+RFzaoOcKjZAC2atkWQWL19fAPQpFFzdHT1wIK5C7F4wWL07uWHvHny6/UYGCjxT0nwhVjfCeIlQPCw4fJuXIf+KYYOHoaqlavqgD8DKuUkXY7wNy5rAyppvXx7oU6dOuo9ITgq2xz3prz8kBBLzP8BOs1HhIWfnx+2bNmiRECYyqMViP+EWOwJgJWSGuBtqZRcl9jgwL792s88ZNAgaaDWfkNSTCSl95WYabVS6Lx8aTcyWvKHA7bovp8rxMyGRxjrlgPFVMPme8rxOs2K35mf3GXLb4LzyNnP7x/gH7XwAa9vSJr3t3eDcWs+v+8w7/LfpD8DHmbqH8E85DzhTBkyaaQoe9AbwrLSaVK24wmOlmZcaAYWOX40epWuF3ItKqPPpC3wuvag94jjDWgx0a1JC5oDgkqUKIFSpUtjtV3I2/cBf5TnVL7ZHrjVVdRsx9BzxJHKXL2J605XrVwN3l27Y/LEcJQtbUXK+vqrr8WSzYUE8a1AIymSpURf/0CEDBstBFwGSRIlRa7seTUWN9dV9vbqiXoOjeQ8zhv+GAXF4q5VvS5+SphYz+dCGJ9+YkUEY8ou127VrC3mzV6Mm9duY+GCJWjSuDmKF5UyKFla15Pmimw89rPPPsd3336H+ELI8ePF12crU7Is9u+xwmtygNuA/gMwKGiQKm7E9m070M2rG0aEjFCvY0ysW78OtWvXjhp3wjryZ+vtPx2xxPwfwLm2AQEBOlDBfhUcwjRGI9jkk+7nOVMjpmL+vPnWqFKSjK3CXRJroV2btlJhvdTVTZBYrDWZbZazfH4fiZmDgp6RmGn1SiL5EpcuXtJG69/HL2ruMt+Vv1NpYThGFVqCKItZ8kvzw0bQBPcxVnm16tXUvWnA/KNl90qEH1NMsFxM2fwTEFXv/iD9LzDn3f71NsqWKYvChQrj+nWrf5hQJUuKiOVKcqa1TNCFHRDQF8WLlcBKu4h2FLI6Ct7mYSJMvTD3Ypkx4MTKlSuxYMECdW9OmDBB3d0MyGOOobKn3hBaZ6LYGSv+nQffU2UDu1w48JCDEaOffd7ceYgX37KQP/7kE/h498CF85cxY9ps5MyRG8mTpUBdh4ZC2jWQKmUaVK5YHTOmzoJPt174wdanmzJZGuQWcv4lSXJkyZQNrh3chRyHopuQfO0a9ZA5Q3ZJ2eDYpj1GCKG7u3miaqXqQqrlUSh/MbRu3g7jx0zU1La1k9zH6u+2T1yGk3HNuYznjOkzMU/kWkT4VF3KkcutPrT1N3ORHs5L57K2dElPGBemLvrAfoFRCjnbKj2Qc+bOwdBhQ7W7wn7dAdabWIKOJeb/CLrYGOlr1qxZWqnsYQQhU5TFIYJnzJgxyJE9h06b4sINhPmdFZaDoTq6uuFXE+9XCEpdsLy+1EdLCNrS+1RBKYTkXUi4fBdDqnc42MPdQzTxYti6ZavuI/g7o4NRw1YS5rszL+VchjDdtX2nLhNpnwf0XpQtV9bWFWDlKbcvXkVPWXmv8ux/gHnHf5f+F5Bkp4rArVWjljWewubRUbBsWD0lKblK2ZEgOcqaff9Zs2bH8WN21rKQKIODcMtyYVLrWcqa5/2ZZ+Q5XD2MMbqf0bNi80LFtL7fWcg7si08e/IUTyUvScw6rsL27levXEGL5i1AF/HXX3+NNq3bYe6chdi0cRu6dumOQgWLoULZyqhepTbat3PFpvVbceLoadSuWVcJM1HCJMidMx9yZs+jo6w//eRzBAUO5m1xYN9hNKjLpTkrInjIKByX886cPI+JE8Lh7OQmFnZlpEiaCqlSpEHmjNEudCaGQ02YMKEuNlO+TAX06uGLwweP6Lx1ezDmP1f9Wjh/keW2FmVq4IBB6O3bRwcQrl+3Hg61HDRQzKiRo6LGhrDrolatWjoym96SqNjZ8uAkcF7rf63D/xTEEvN/AKN9Mfym/bQRAyNwWImiG9tVXWwhdcpUGhjDCBHzOwdMBPbrDzfXjmo9ExwoRYIyVqMhZXPtf8G7WmflWUmwHPzFvieDS5cuibZfEV/E+QKTbUv+KZhvcjwFvXFtW7t/xwZp1O6ivNCSss+DXbt2wdHRUQcQcX1mgvnEfKbAj1ke/0SY9/sz6T/B/pDdu/boFCdf396veYdMfTTJeELYv1yndh0V5hTAJoCIsXpMeXBrPpvE301ZvQkU0Gwr9ufyWH6Oec6ffde3Ab7H7du3JK8eaZugW9v+WU8cP6nriRfIVwBNGzfHqBFjMS1iJlq3aodkSVMISX6t4Wjr1KqPxQtXYMzI8UifNjPy5MoPvz590a5dB2TPlkss6HjIkS035syajyOHj8GxbQfEj58AuXLmQdfOPmoplyxeWq3w77/7HlQGDBEzfSlknD1bDrg4u+oynxwzsGjBYp3qxv5jEm7w0GCNWrhh/UZs2bwVvj19dTlQBlIygX8YmIZro589cw7Xrl9HjWo19Pp0gw8dMlS7MOgZYWhjji/o2LGjrgpHMF9MvfnQEUvM/wbsB5oyZYpWIC5WYcAKREHxL0JCPtJ9nS1LVnTp3CVq1KK9AOJAidEjR6rVbBYG4O+0mLmVA23p9fNewxt2vROQ56LQpov+wf37Uc/OMHy5c1mBJnp07677FPzZdo49MXPfogULUaxIUe1C0HyxgWXCEJ3Vq1WPcp3yPiwL4+60P/6fBr7rf5P+LWz5T1y7ck2srYEi0B2x2cwYEPAarLNcr1m9GiRnmxubZcEwtN9/94POe+axzHsSNgUsYf8sJvEYlpcpM1rSRhib30hoxv3Jh+TgPyae/75A3hYvhIgfPXwg7eGe5OMTZoi+g85asL3LrZu30MfXD/nzFkTD+o3h3N5NZEiOKNL85JPPED9uQmTLmhOJE/2MH36Ihy6e3li4YCmaNW2FbELMGTNkRd5cBdHRtZP2VadNnT7q/O+++U4I3opXzcQ1sUsWL4W6deqjYYPGcOngJjJpLDZv3II7dtHZCJYll/bctHEzJoyfKGTcG/69AxDg1xd1a9dFm1ZtsWvH7qjymz1rtjxLJp0aR7Ju79hB71mxQkWVjcHDgtG6dWudEhcxNULHFdi7smNhIZaYBUZgxATXDe3Tp48GFaHVZw9jFdifx/4yrprDMIS07BTysz3pUAhNCpuoxLxn9x7dR/B3LsSgfcu8pCQKqTcKojfseifAZ5bnpwAyQoigy656VSu8n7toyLSQCc13EfT67rZksGnDJpQrU1Ybsuk3NuetXbsWRQoXwYgRI/Q7wWuxPP6pbjDNq/8h/VlwilTtmg465SlKSRRwy5Wf6KY0lrIBu2UcatVB5oyZo4Lm8J5c9csIam5ZJkymvdgnEjN/43H8zvtxH4+1vwb7u5nMPgOe865C3lD/Xgk5P3vKpVAtT9LDBw90XIXJY+LY0eNo18YJRQsXh4d7Zx0dnV2IuFSJsihRrAy+/eaHKGL99pvvRcZURZnS5REvbnz88nMylCheBoULFEOGdJk1kEi8uAnE4k6mg/g4mKuzpxdGjhiNIYOCMXvmHJw5fVbXvr55/ZaGtv0zo97pEeGAQK7VvHjhYq0z+/cdeO3cuXPmaQAVRuk7ffK0vNcxhE8J12BLHCswb948bbdhYWG65QI1x49bXSCm/O3z5UNFLDH/AVg5lixZousur1ixQoWHgREoMYl54cKFSJ8mHfr37feaACHhUNgRPG/61Glw7uCM1StXaUMlzDEUfiQrJTl5hjcKnndVFtlIVq0qPrft2fl95AgGVkiOwYMGRzU8652taF18p6jzBFx7t72jE0LHhmo+E2Z+JCOpVapUSd1gZg4kz7MX5v9k8F3/bPozoOXr19tPY5GbfmLT78/6SBKxYpJbCqa5Lgc2unRwUcHPZR45n5kw92Y5s77T0qX3iJ+5j2Vk6ja35jMTy5DHc8v95nrsW753718XwnjXwWl8v/3GZ2Yd/13y8SGuX7uq+cn6zjzh+xEkOc9OXhgzepxYoXuxdtUGIcFNWDBviQ7MSpc2A1IkS4WsmXKo5WyIOmGCRKhWpSYaN2gq2xooVbIMnMRSJUkeOngYFy9c0vLkbUye/v+Az21Z/LYdduDKeXwmBk3h/OaY4LtSlpKUnV2cNaKieSZujZL2oeODJGYjBP4dWDmmTZuGLl26vLZoBcFz2aCYDFipggYMQOKfEmHmjJlR+3SEtVRkrgnM7zxn5vQZ0nCc1F1ryIYCj43HGgQmzyeJx7/xOf/9o781sI+cI6qj5irLO/EdCIZp5PztxYsW6XdCifkprQhrMJHV4K1zr129iu7ePjoKm8RB8HeCZMyA+HSj2of4tBfm/2SY+vuf0p8Bj9u+bbtG+ho9ckzUusgsB9ZFurF1FLbkK8vLWiTEKiMes2zJMnVXBg8JFqvaWpec19TjJbEdsVyY+Nl852/2z2oSf6cLm1v7Y/iZQtuQ+/sCentevqTyKe8v780BYByhre8miYq5eR/m65rV6zB0yHAhtehVmJjvRw+fwMxpczB0UAg83DqLdVwUX8T5EnHifIHSQsQ+3XpoBK5li5fr8qocEf/vwLLTNid5+/8D1g8qTOy+4nTScmXKa8S2wP6BePjgkS7vyeBAdNcTvB/lKZVqdhHevWcbHMu8YP7YdWt8yPhgiZmVwL5S2gsCgm6X0aNHo1evXlGr6xD83V64GDAGbMniJXR5QhI6weM4J1dHKtusCZ63UAjZ1cVVA24YYtbrym+mwaj1afc8r+H/ry39beDzcvqTcYXyvc2znjh+HD2799C42WZVKQol5g/zRi0xOUc1cQGJuXMnT/Tq2TPKKrYHNW0HBwd069Ytqi+S+f3G/PrAwDww+cDtH9YjAZWe4cEh6OHdUwNdEDxUryF1kEqTBhOhEJfrsL4y6pe5HAXy+NAJ6N2rD06fPKP7/uieWidYxjHaWkzY/25/DPfFbHfvNiQffqeC80wIzBqVrc/O95ItFVijbJrXZLjKiPBpmDJ5Ks6ePofr128Ksa3HvFkLsX3Lbiyct1TKqhfqOjRA1Uo14O7WCcuWrsCZM+dx+eI1UV7+2KOgeSn/6HrmXHSSNyO3se0RVHqMPKIc4qpYN+T+3MdR8WflHsePnsDtX++oFc7wq5RjXGe+SeMmKFK4KKpXraGLlRBcVKZL564aonXnjp26j0uIcpZL165dsXHTxqiypNLF9H6V79+HD46YWTlZ8KyEFABmHyuE+U4wUP4AsYDZv0yN0CDmuQZr16zVPp3vv/0OkTMjdZ9eVwSbTpGwNUCet3L5Cni4eyByRqRayQZsrNb8ZTmWG343LdYeb9j1LoCC5sljqy/NKCPmveki5fSxAYEDokZTW4qIlT8UBBQQxtrm6HZOKevs2flfRggTLBOOlm/QoEHUNIzYBm3B1HFTp/nZ1CXz2RzHFX569uiFkOEj1L2q+yWPab2x7rJMOD+d5EyXNoW0loGpg7JduWylKFFe2LHNiuBE6H04t8oOvJ99+iP80TH/6bx3DfK0+kdr+fmzp9ou5AW0jltdODbF1SQbrly+ivHjJqK7EHDw0BE6L3lw0DAMHzoKXTv3gLtrJ4wIHoUN6zdJO/nXwB0E55lTQTYeOBb5UyHjh/cf6RKbLFOS8lP5zDxlWXNEtX+fAAQFBmlbbdm8lc5fZp/ympVrMXL4SHQXy9zd1QPVq1TTEePGnc7EKVed3Dth187dOrD13NnzGlRo4vgwUfpOqNeso1tHNG/WHIsWLcJLyReC92c9NXX1fSrjvwsfrMUcU0CZikFQoG3cuBH9+/fH/Pnz1b1iwHNiutPYb7Rg3nxULF8BRQoVxopl0WHp2CgMmRC8x8oVK+AqpDMxLCxKGLJhqtWoxCzfJem571EltVxzNpK1JXkB/Y3kGixKjmenTti2NTo4CMHjLU8BG6WVr4wURIvZo6N7FPESJt+NR6Nx48ZaRtS2Y2GBdYZ12PTX8bOps/b1nL9z2ku/vv3Vi2OsJdZFfn5w74ESNMFy5YL/KshtddNg/boNaNfGEbMj5+i9CPv7fKgwxMwM+/03o3iK/JB8f6nEbLV3jnIXw1rz3YCkNjJktCim3RAiJDw+dKIuy+jVyRuR02frwC17WAoUFWEpHP6Ta1KZev6ESjJ/+10Uqyc6iI+jpX+TOqJN03ZP7nOXtvbxJ58qySb6KZHGPB82dBhmz56r3Rxenl4a35uLYZh+ZAeHOmjdqg3SpkqLeELMGdJl0DjgVSpWweaN0atQLVqwSCMecs2B5cuXq2cgJowcZj19n+Te34EPuo/ZPrEyGKHPwSeTJ09GUFBQ1IhBAx5L4WOOpcCj62bihDCtxIOCBmLVipXaV8djFXYNgBVv1cqVUkmdMHTIEJ3Xp5DfteGSzHhpSf+vvfMAtKo4/n9iYhJj15j80v9J1Nh7jBUEBAVBeu+9V+m99957lQ7SO0hHkI6IIoqoICpi75rMfz9zzpy39woCCua9d88X1/Pu3r3n7JmdndmdnZ21umUIuGqqwKa+LgVCKE0wQ7P58+bpaJk1eASDwRSz3yFZPiCMJ2v8dqIXUMHD1ZXDCYy1KrZc+F7zGYpu5wC8uwk4EgNLBjKmqI02hJtlRoPn+84dOx1tQ5q5C0L9Q6eYsWYYaFMi1KnAd8lITEjOJxo21n2tLx94WfO0LTPYwPJsw729/gs6RtAfiFfAoEeVsqPP1xwG8gWWiW/T6aX9B6R6tdpSMH8RadywqYweMU52btutCjYZtIu2FTQPUyBPeG6QaHtm0DZ48nHo1UNSsGAhVbi//OUvdc8xyxdgz649up+ZKF8oYc5pvv22O2Te3Pkq/zBzsxfbZs7suy5epLjs3bNXt1/BY5xDX6tmLY0LwW+SYX3WT6mMlFLM1uAwqAkoE14kA9tAunTpIv369YsidwH7vQoddwWU7e+YeNCAgbJt61b1tJ49a7aabq2M+8Ml+/O/erIUazNdnOIxs672Xzpr2GFNqEX3yAjgHejMzBDCd7H3Bs9s2iT58ubVAQyCwoCgYEZm7ww+cHQfOXykxlDesGGDthdQxRyWIY82ypUrlzz7bLCGFQPypPGOCmMnCEnJApmIS61attLDCN4Kz81Fh6gQdwJdhb1L7GNlK6C7o5Zh1kxUL9smw3LMjGkz1at71oxZmpcAfuanFIG1gRLVJQ6zIAqY8rrLZhD+lRvg2GfD0aNvyaLFS9zEoI9UrVxTOnfoJnNnL5RXXno1LBG2kWtbZBEzcCxv3Dtou6Ddgr4YDLKCAEbeQ0JQnmA+XTt3lRzZcsj555+vp0SVKF5Cd0QMcHKthGvXUsVLucHbLnnllYMydsw414cHqGJm9wRgcNa7Vx89kYz4Anhkr1y+Ss3ihQoU0rgOrDOfyLKl7xDyp9IrRqyYucIsvmLGkYtZGCfg8D2grClkkoGyrIU+OXGSmrQXL1ykQduf35vmVRl0zPBvhxf2Pa9HIbZr01ZeOxSaad33KDI1AburPcd/VroH7+A6PzMD3iNStOE77Ht+rzz6yCMasg/BYVDFEa6F2fvi0LV40SJp2aKl7n205QS9d9gmgNCc2bNn15CpGYpW5xjG18bnAP71+RxLT7Wq1dSCYXyOQuYYUuNX2mHIkKFuRlQ3EsI681MHv0ABAParFnOzpC5OwPt+E6kMx81Ke12ecYn9zN84Xtc+4mj81WfBjgQDbcPSQs0atSVH9pxSr24D1weWyfvvfehonsbbX33+tc6aGSBBf/oGTnwEA+Ez8oP7mhxhG5v/HIBz5UzXd1o2byFFCxeRXA/nkltuvCWa9ZJ+9rPzXPqZ/N/vfi/NmjaXtzxfjwMHXpZKFSvLnXfcKa1b4ji4X83hDBCoFwdYtHL5NWvUUnno72wJaJL2Prw3fIZVx+fPVEZKK2aYgFEajO0zyiY3s6tTp46G1DRYeb8cwDSDcNvohBwm8GFOiHXu2Em3LACEo+1VNjBL7tK5i7Ro1kJePRiOgrmt67DmCKVKLqxvhgFVdcmculzlnRBKo9mhQ69J6VKlpV3btpGiBSeaMXPdtXOXBiTp3btXdOCHtZ2BIyBZZyYQjH/oQqoDmvoDTuhJHjxqecEsp7fs2L5DP0N/1pRRzvwNCBbSskUrueSiS6Rp46Z6yAWgmbgnDkTgLTfLa+74uUXTlmk8DYLbpCQcNyuNtA+4QUyw/huYldkmyGzZ+J1ZL5a2++9/UG64/ibp1KGLvHzgFS0bwRVlS/Q3X/5HPv34M/nIKUJVwHrPQCFrw1BU2ziR+PAD25aw2FWsUEGuuPxyufiii6RK5coybOhQjdt9w/U3SokSJd3EoYXcddddTkH/VGfMOKT54FlNHD+gwG+95TYZPWqMzqBx7mzapJlT+K1k4MDBTpZu1gGDD/ovg3GTpyTqhmLmO6NJKiMl15hhCFO0JsCMGTBdc1ACgUX8UHGmEHymIegBa9F4Dh9ywoh1UfbetnJMzYlKWubDj77FmETQ6dunrzzR8Ak5GCpw+lAgGDO2YtbZQDhqV7ng6g/dAEKBGXCzps3U6zoCSsAlXzED1r3KlysnlStVSlS6XhnWljk6sHqN6vLMM8+EuTFM6HGFv0nMSiz+NCA6HbsD1q9br58Dy0UwQLK1SO7BjPo3V/5GLr/scg0gYW3EFcUNOGhi0sQnVTGvWvm03kuR1lQpCF4evmaw45QwMsclzMpmIQIMOieMnyB333W33HHbnTLlyalKTwOzZZ10u2ZDMXNlbZp70L4ARaxrzF7fMNDerx48KGNGj9bZ8bXXXCNXXXml/Pvuu6V9u7ay97nn1MrxpptFMxg+/MYRHTizfNGwfkN54L4HNYCMbwlBTnXv1kNyP5pHA5mwFMJAYuaMWTJkMB7jaxO3mfKu/OfqR324vyln/d7lw2/2OdWRkooZwBwwAVeEljHE/v379exltkphpjZQzn5jwPmoU6dOMmrkKA2sgTJuUK++tG3dRpkcsMWEtR9fQJGHww3OENGJPDCtY17uEzlxOGY1IZghEL5DtLbMZ1d/E9KE6Rw/bpxGPcMBDnoq6LQuqfnbmyGwf7lY0aJy+223RSfQJIP7r1ixQio55U1w/LhjpwFaIACZJZsgRPgBDlPgONNf/epX0rZNWy2rbRfyHeZIfzaM2ZLZETGPEd7Gl3bFXLpuzTpp06qNTJk8RZ+pCL5OUfDyLO187fp1EDgDSxL9wHifQfjEcRPllptulfvuvV/mzk08tOXzz75UU/Znn3wRKWX14HZszm9pI2tTH9Afa96E8eOkZ4/u0qB+PalRvZpUcjPlWjVqyIjhw+UFJ7+++uq7dzNgsm78RBONoc5hFhvXb5T3jr+vW5+eaNRYB2o6kQih3vxuwhK9g7uYr4LxFu+ug8Aw+e/r/53KSNkZc+AZGSjaaE+hw5YtW/T0okkTJ6rCBsZMlNVrqDxWr16tZYndDNgTyowZh4cjh49oHp0mGMnqRwUmGxyg8FD2FU6yYs5wQo0q0/m07kH99Z3ofI52gKPgeG8iA+E4p3DloKlFmTIgwNinjJfoRDejOFmnJQ5v+bLlHE37RW0WI5gBIyQR0qoUwgRQ1GwHZA3xphtvSjiOE/BbglAYFi5cpGf1clpRt67dZfvW7doffLz04kvSpmVrHXTyXMWJmyx14HgW/tcjH5EFTkHpso3Lh34rV6yUbFmzyYP3PyiLFiwKf6Q/U2DBePfYe7r/WGfOqpiD6xdfEHf746hNaeddu3bKvLlz9TjF6677p4bBLZD/cWnTurUsWrhQ3nn77ai8D+oS9S938fvaO+8ck/nzFuiBFWVKlZUmTzSVKpWrSms3CNv7XNqOCb+t6c8MGiIPdN7XXeEr40NkI/2V68n6dqoitRQzbe+SKYFg31/QcUwxP71qlVRwioMINQaYhg7F7zSFAoltAJUqVtLTkwBnB/fq0VO3Gvhrx/zGZ1qYcfjQYfqc3bt2hbmuiKuLmhDpuCi3jAalr/ufJd7BJaVz2PEO7H9JypYpqybq10NzP4D+KGKLCgb4DUFEmKmVK1Mu0fwd3E5xyA2IKparIPVq15Uj5uXuwO+TO7zlnei7zAYEHuZrm5UgDOE9e+/Dhw9L0yZNdT9q29ZtE/bUU0YdjkIS4cxYrkx5J5jLqWDu0qmLHtdnAy5wzAlwvHvbtGqbttvAwVE6/Cv1EPTpL52SCiLi+f36tUOv6bruH37/Bxk7ekyYG4AmoixtgHxi7Z88tjAhH7BQfMVM1MkW2opJQft27eSaa66WX19wgfz858Fe4zvvuF1WLF+mz0/md/gBWabJ/c3zgmcGExC/PJ8JIINfDAMJjvtcu3pt+C31Deplsg6FjOmbz3yn3yfxoyWrQ4w0pKZidkwQKOPAfMdnGAQ89dRTbmRYOTojFCijuo5hTAc4MYnY2K1atpQj7m9w+I03dLbc3c0oXj4QeLBS3hjefguWLFosdWrVlk0b0jbhW6ewemU4UOUwIVAi+nIN6cuAiCAjObJnlxdfeEHzAOUQYBq2EDqHGDVypK5t3n7b7bLZn9W529k92VrVuUNHyf9YXpkza7YOBIB1fEuWZ+1teZkVye9KSha4RFBji0u50mVl8pOTo6NKlb6uGdgHC3Dc69W9l/Tv21+emjVHI0S1aN5SrRUGZuHsd2VP87q1aeEWifCUHAVM+6Brp+T6ZDpAcxSSG3TqmrAqwIAWeMVneyib5Hw4p+zzdnFYnwnMv0HUNZYWMAkHijpQzEY2Brsli5dQRXzhhRdKxYoVNQZD1arVdAAcnXTngfsHk4BgBqv84Z6rib/DlIzXX3td1qxZoyfj0d4K5ZW0yYvVn6sPa3PjScPJnpXKSEnFbEykTEgKmQIT89gxY5zieEIOeO79Zn4yhQFjLVu6TBo1bOSE2ZO6TQqwxtypQyddsyM2tCF6jksGTIdEtiIYSYSwfswy/bIZBlZ/l1R4uFFz9O5exyOwygP33y+rVq4Mcxzc1wgtNXU5ehtWP71asmXJKg/ce5/Mmz1HBYnClTcacV00f4Hkzf2odGjbTh3uAO3kJ+rANRJEmVwYnOz9kvOPvX1M6tWpJyWKlZADNqB0QJfioQ1wRpo98ykdeO7euUf3pBIjmT2tCFvAfTlEv3bN2jJ44GB1cgQc5GBHdwLK0QbMnhDutEmmhHtPeBOeteUylLS9L0dlskuBYxGRPdYu//068HYnlnUw8wxiVZvMCgoFF7Bh7XrJn6+A3Of6iL+M8M6xY7rs0LNHz2jyAIJIYIHS10EC/dNLwP31LT45KShmRe1vP3E5yb3IP+3npBBS0/nL8UEaI6aN7A4delX69u6jRxMSEtIQdSh3BQii8ePHqzf2ls1boo6GaZBtUK1btZYXnt+neUCfwyM8/lvvZsrEjV26eEkaY1oZ6hPWKUOB99CEYmaU/1ng0MWreK/DEkCe3LmlY4cOGiTfAB1MgdrnBfPnSZVKlaRh3foyoE8/2fecP7NwdA/LHnz5ZalYtpzUrVlTjoenHAHu4ScUgq1z8TkVcKr3ZMA5bMgwKZC/oG4/MyjfYs4OsWf3HqlVo7bMnzvf3VP0N+xTZXbsSmoZZlQEkyjrZuCcLGRAMTNrtrpwRSmjnDOtYnbQwaab8aIITY4YiMP/SK5HIj8TlUOOLsyKsSzhra3nNjMhcF9xD2a5JN8f4+2jb8uObTvk1VdeTaAlNGYCUM/1nb59+svxpJPD1NGS4u7emMhZz7Znhc2psLY9ER/ZdyeE++pUvBfjxEg5xQyjBB1APwSMGIKDKIiERNxgAr0DG1XSqdjuABAobNFBAfsHLLClZ0C/AdK6ZWsnlPaEuQ7R84KPAAFI9K8lHFto+VaG8qQMhoC2wUCHGbMp5uR3J/Y1MbCzZnkwOGDfvlM6pRUkuhRrb93cYGfh3HnSsnFTmTx+YiR87HmAtemmTzwh5dwM5C1vUKVlwntyZVBlijkV4L//d2Hzps0abhEfCeIpK9zPmF3Z71EAdWrV1SAi0BAlXLhQEalTu66bpQVWI9pm3Nhxcvedd6t3tkGPP+ToQ4/umV4xO7Kp7EApuyvBRaL3d9/hn3LRRRfp8pkPHRC5xLaqz10f0D4U9ikUNY6l69aslS3PbHbtEB4qkgRbOaCdxo+bIGXLlJMVy1eoAqY9v/kysAKaYsYygrJXhe3xiyut/06G7/oOnOr7GCdGypmyUbAwpAksU8ww0NgxY1VZ7tq5U/MAo0qdNcBfJqCcMiZyF2vM0bYQh/fefU+dupq6GcOW8JgzRdjR/A7E+pIq5kWLovtGZSxlNIT0JAWKOXCw0/fjdbxXGjt6rDodde/WTYVBhJAWgDi73bp0cYOdfnLolYPSuF4DadO8pSphBbc12rlr29atpUihwnoymCFByLi/U00xnxIheYItfAN11rxiRdoSA7MoM2fjHMY6c/VqNTTSFxg+dLiaUWdOn+WUbNAuWJEey/2Y7le3WPDa15xygv7Q3v7GGS0zK2blUdeX6Q96cIX3rhUrVNR14TJlSkc7FKCTzVxR6uzQ+K+jP8qZmS60O/rmUenqBqv13UyYU5wMPI7Ztpb7yj0nbFscUXHaIrHXWOG+w2+G/dCUDdaug2ecFOH9koHs5N8PAe/t99VUR4opZhSfra84JnD/mXkahidqTZ3adaKtTkBHuzCrxzTbt25zQqepTJyQtqUKsLbJDK+BUyDsIYzgnhUp3RAo5npOMRPCM2JILiTKaf1I+k2GgHau8D0RRIFXZmgy5j28d4E+d95xlwZZIZyggfImvAj20qRxY+netau8f/y4tG/ZRmpVqSbH304zf9s9+U3Hdu2lSIFCkdI4EWLFnAS/TVavlWxZskm/vv2VTsAigQFozKH3rCEzsEIRf/D+B9KowROS59HHdH8zYAvPkMFDpFjRYjL7qbQTpwD9xY/wZNfMCvoCCjDYNhTIHXtfArfccMMNcs3V18jokaOifsBg9uMPP9SBkE4cXHEUtMkqaDh+7DjJlTOXdHA87wffwWzOmrRZOjS5dluyeImUL1tepk+dHilfyrCWjXUQxZzcR2P875CSzl82qwvyAk7EYaJD+w7SukUred/21zrAxDgxWXmEzvSp09xMrqts3vSMdjQDEb4mT5qsgmv5ct+pK+gcJIPOmGvXlYULF0YdVcGf3JMOHKYMA1dVq7Mq2HAApO8QJnub55/bK4Xd7BYaYBI1IMBsBo1irl+vnrRp1UoVwIghw6RGpSryor93MgQCvkunTlK6REm998kArVEwCTRPYUAGIwXbd2pWq+kGlg2jkLLWXwxYMTBl161TT94It0QtWbREsjyQVbcJWpQ7BkeFCxaWGjVqJCgOzNcfffyRKutIcWTitoB28DMJWcKA1RQj1jaWcpg5Z8v6kIwcPkIHswB+f8cNQK0vEN8AszaDSvD2W2/rlrV7/n2PTHPK1oD3tp785fqaDo7DJTm2sg0dPFTat22ve9CN5jwvOJ85cdAQ43+LlFTMpjh8JiQ0JodKEHA92jLiQIew/XiAEJC9evaUMaNGy9tH33L3ShNajGSJd1u1UlVdp44Aw59IMbsZ84L5C9LMW2H9MrJiTk7RO3B1NLT3Yc83FoOqlavIzjBWM1DB5RJA+NSuWUsVM0cULp63UOq7Qc/Ty5a7+6TREuBsxlp0ZSfkiAGdjFjgnBiQxUjDoGjh/EV6tvLokaN1/Rcwm/LpR/hIIoHtDR3xmOlx2lC+xx5XxzDNcwPYenXr6VYgttdEisApZvqXKebMDvidd4WvWdphP7HvAAaIolWoQEG57557Zca0GQFt3O8Y5CB7+BvFiTPYB25gZBYIBj8E62lQv2F0wAiHi9ixnJ/pQRdpUQfZNcKOkc4dO6vSB8gerCJqPtc+lfnbJCMgRWfMMGKw/QCgUInt2snNmPXAePfZwKzPnzETprNzx44ya8ZMx/xuNOrxMaPZeXPnSWUntPA8NtCx+L0/8yCQPGbzuXPmRvUwhZxRFbPWler6yXsXXRYIacC6VyWnRHM5we0Hc/EHTC86wYNiHjxwoBNQn8vmDc/oOvO0SZO1/XxA+66dOks1p+hf2p+2t5Z7WfI/xwhgpDCafPDeB7o/uUa1GolHknp8uGmja4cnmsjE8ZMi8ytrnYULFtEZNyE8AX3h8XyP67nadnwqlg0UPn0sJZYTHNlQePD1p25AwnKX9ndo6vHkokWL5P777pd//+tuPTrWYANV6M/AiQGP75PBen7xYiWklhuw2hIcSvaD9z+Ujz/8WGfDrCMDaD5owCCpXKmybHRtaM9nTzRbs0zhx/jfI7UUcwgYm/UbY/APP/hApjw5WXp0664b5yPBzQWF4jqW5b3y8svSvWs3WbhgwbcYGaWzaOEiqVS+oh6pFsH9NlDMaYJo48aNGisbBR4JKISfJf5zV18gpntQ1bDeqoD1MxmhYnZ59j6E8mOGcNkll2qs8UhIhd9DcxR2jWrVZRZHOrrPO57dJg1q1pGhTrjYXmUDipkgI2yZeuWV0AzrwH399uNqf8cIm8fR3AaH0IqdBUT5embT5oT2MLode/dd6dG9p1SsUEl2bA8cJaE/ZzEXKlBYt1FRFisHVqFCBQupJ74BfmfmzG8ye1sY30NfZq+B3AnWm1Xphn0fWkyYMFHu/fc9Ur1qNbUoAaxMwfpycA+UM1f1e3Hgd/gE5Mj2sB4iAl0B6/jcn9kwipl6MPt+esXTepDM6NGjo5PC8BVgzzn3ipE+kJKKORp5hoz45tGj0r9vPxk9anTCehjMHKVQgBDpqFvnrrJkyZJvjfgpx75kwkPOmDYtzHVwv8V8ZcIPMGNmLRpTtt3bnuUrOP2cURDWGcGDUPiud3l2yxa5+h9Xy+WXXqbr8pGADi8fOaE+wLUJinlr6OG+ce16qV6hsvTv2TstznYIaMupXiWKFJXDnhJAodBOXAHPyezK4EwALaCNDqRCrFy+Uho3aiLDhw1P8Ko2JzDoOWL4SMmZI1dkugYff/yRNHEz6cfzPh4tJ3DY/u233y6DBg2KZtfci1kzKbO3BXTVBI1dYjKApQ1+DRRn2uAeeowbM1Zuu/U2ad++vZvhBkoWGqGg+a0qc6ds1X8jpB3rx71cnyhburyTP0sT2lJ/64ph2v7ko0/kvePvqQLniM7n9wZtxASDgW6smNMPUlIxoyRhchPWe/fulWZNmqrpLVK2jplNmdApjNlZD2rc8AmNqR0h7CDcD8WMiXaGnuUc5MP4Okr2FDOm8xrVayQ4iUXKi+Q9P8MgrDOCRwUOVUcwuDxmCP77b9u2TXJkz6HRz1hLTgaz3qpVqmoQEotktHbVaqlesbIM6NVHnWN8sGe6do2aUrxosW/tY6ZdMrsC+L4IBDc8TuMFeczqmPWy/r99+3bNUzp6An/Z0uU6O+7bu6/OjA3LXf4jOR+R9u3aqyJmXZPD9C+99FKZNGlSWCowqzK7y+zmU+vD2o/5z10tvC8J2aJ7iUO84QaVeR7NLX/76//TtXybAfM7c4zEVI33ta/UX9p/QDp36irNmzZXS4e1JeAZX38ZbLUCixcu1n3NtKGBe8em7PSDlFxjdlJGPxo2bdokdWvX0aMIDVFn0qvrOSqYvtFQnATH2Lg+jHHt38qVeXrlKp0xYxo3IIQ49s03ZXOqDAEG2PRvoAMFHZXnenXIKKCqVN0pYLUOuL8R6F98/lkQKIF3cyCE6ayZs3S/t22x0XcN2wUlS5jCom72y0k5htUrVkmdajVkSP+B8mGSYj7yxhtSxdGzbq1acvx4YuQv/xojEaZw//OV4z2P1+Y9NVdKlSilPhc2gKWslTn4yqsaE7tShcq65mz0xbGrQ7sOkjVr1uh87GbNmsl5550nZcqWiQZZlEdRoAwy7cCJd9LE3ydL7n9hPydBD2QC68233HSz0t8cHRncw/eff2JmakzhCAr3n/vtC/te1KMY8V3ZtSPtcBwdAITtBlYsW6HLEE96pm8Cj1j/jPG/R0rOmJNB2DriY0ezYK/DaArx/vH3ZOb0GRodyQ867494N23YqAHl8dqG2YHOFl3yOwfrp2VLl9H9hQY6YJpidoni9hP/7/QKquzqre/B1dEQoYvTCwEsrP5r16zRU6MmjJ8Y5Dv4tNnsBkoV3OCmdctWOuMCKPtZ06Y7xVxTZk6eputlhi8//1xWLlkqdWrUkJHDhicEfYnx3YDNVcjjIMSHENu2btdTokYOGylvHQ0tGu5rVQQODDZnzJgpj+XOKz179IoEPGALUJYHs+jSEMoXh8mqVatK3sfy6tnZvhKGPyhjyj9Tgdc8UQLh39BCk+N/XzFCQ3wwcj/yqGzZ7GbADv/97390Ce7zT1kCCNqCNWSTM9Bx6pRprk3y6Glh776TFsHNx+5de6SN+76rm2EffCU8c96VSVbg5xL23sk4UV4qIjUVM43vMQDbOQhkgcIwKINaCrH/hRdl2JAhMsMpiGhWRhEYOrzfzh07pXixYjJowMDI1KTfJT0TxUwAew1JGSJxxmy/Cb8E/t/pEVpllHEwYyYxINFlA3cFx4+/Kx3djKqSG7GzhAD8zgiNOdO6Zs1a8swmN+MKv/rMKfA+TgE0ql1Xdnvbq8DRI29Kp7btpGHderJz+7fPCY7x3cArF1Onz18sFbB1qmunbrJxQ9qpXkFIx+Dvo0ffkvz5C0jRIsXk/ffSLBi0G5G/CE3L6VVgz3N71AmssetnlgcytSDm1c4gBX0n4F1kCrKBXQslS5SQdWvWBYMiV05nty75EcL0Hg5vHjkqA/sPlCoVq8iUJ6fKRx+mBe8xsJ48fux4PVt5yeKlYW7wzB+r7/CufoqRiJRXzJiOiFdN+MANyQH8w2RYv26ddGjfXq//CX8PU7HXWRWqw8sHXpbKFSvpXmfbB2qmcHsmwCSOYk6YMdPJuA/P5NmufALTen+mS1A/qu7eQQMXuKQKOXwHRvR47hJQYdKE4EQdH6w1E8kIiwPe7f6a1ztOCdSvVUfaOWH/8QfhmmZ4X6wXpYqVkI6ubfz1zhinB/Yp/+drhD0kdTQN6frySy9L08bNZMqUqfoZ8D2zYwQ4Jx5xYH7Oh3PJ/hfTQkMSd7tg/oJuVtZG3n03mLWx3ly7dm0pWrSo7N6ddqRqpgZkPMNEH8EaAaA1Szm33nKrPJQlq2wOlwYAcgmHrmAAHChoA5Y91v4LFyiccGayDxz8sj74kDrxmYwJBtIwgX48p+CZJPiIZJ8tpTpSXjFj9iQoCOcqbw5NRuBEinn+vHnS3Clw/0hHFCiK2WaEbx4+Ik80bKSRwaItPfo8rsFHgNNXmW+Zsl0BL+nz7bdaILymV1BV16/p4DiAMVP2O9kON9PlDOqujjYW4MCAkh43dqybfRWRoUOGJChY7rFhzVopX7K0DBk4KGFUz9+cwVykYEF1uEvvJEp3gGAuYRJl2wyeucbz7IutWqmaevzaIImZGgqZNsFhqGf3XnqQxZJFS/U7gAMYM2ZC1qJoAMpm2LBhUqxYMZk2bVo0aOV7num3aaZBSNszSfQZAouYtY3PI4YNlywPPKhnK69asdJ9F3hPM6Ai/CZhNVHSRn+w5uk1kjN7TuncqYtuB00GB2DcevOt0rljl4j2OAD+WO0A/5Bof+MBeISr8UwqI/UUs3YA9z+SAwoAR6M2rVvL9m3bNA9ESjksBxNNnTxZ1z2jPZmUcSNM3WfolBFg1te+bTvXITrpNoYI+tzgT4CDR4XyFTT2cASe5yU6SVAH952l9Ayq6urLCF6FR0g7QEARTuNq4+j3fGjCjuCKPbNpk1SpVFk6dewYBagwvPvOO9K9Y2d1/GIN38dzu/dIvdp1pGXz5vKyd5ZwuqdVeoKjFV6+DCT9tfsD+w9I0UJFHW1baQAKoGbvUGmgrNkuRUCdwQOH6GlggNOlsmfLrqe1+WDJqGzZstLSDYLtVDbuweDYt45kGsCDZ5igLYMWjQ5GngN/45jKjgM8tnGctDZgcPTZJ5+7zxZSU7NV9vTo1lPP2J43Z14gRzxsdor5ztvvki6durrv0hRzcjlToGcLdj9kG4l2RyFjheG9ucaKOdUUM/ylyf0vZDZMbTipoDR22qlSfA2Tw6RBMQ0OwAEVnOpy9M03g0zKoJgdc9mMmSPzenbvIe3atpVDr76qeQp9Zvi3A04wmHTXrF4d5jjwPc/U5P5LVszpHdTZo4d1aDrcGEe7wgULydIlaWtaBo7I7Ni+g0bu2hueTetj67NbpUzxkjK0/8BoLyyA9kMHDpZcOXLIYk7p8pER6JUeAJ1cu331eThTQyGQ5Xhv6eJlUrpkGRnQj8hrgXkVRcCMWeF+u2L5Sl2rJOAISpuIU+3atJMKZStoEBkfL3NmdsWKUrxEcf0bIIQzrTCGtmeY6O8oXfqQHjMb9iGwfu06dQZ74P4HNDCR9S/6HL9jBs26s+Vv3bJNDxch1HDyHuWnn14tD2XN7gZUg6PyWoekCbOTcPrvbIFnkWLF/N1IUcWsnxSM3Anu3rpVK9ljZyjDPKYgQxx3Cpcj7vr16Svv2BnM7vtkxcwBGHhtE0qScHkRYH7rAA6mmNleFYGvLYVKzh8cpHcEwiFw+MK8hhkO4AzEnljM+8eOeVYEBw6wIOJay+YtZA9rj0on90X4zpjEOcmoEpGo1qfNluncz+9+TmpWrS41qlZTz98I3u9jnAKQ27Ube2tZgjAhfejVQ2qm7tq5m+zZFfYLB/UEDq1D8OeokaMlX97HZeaMWZq3ft0GXXee/OQU+TScZRt27dolJUuWlEqVKkVHc5qgtudmKhgfnkGiLZAp/0E5u6Rrvh5wGs2aJas8nCOnbOIQnZBuXFHMBIGxvP0v7FfHvI7tOyYoZgZW48dO0OM6n5rlnQVt9TiHsLY2xYwStit1RFHzOdWRcqbsQHmkNTyRjQYNHKiK2byEow7ikuE1N/sdOmSoKud3Q+Vi25vUeSZkJvYZEhmsUP5CsmjBougeCD1f0TNzLFu6rDphROAWXspoipl6UmddryRGr7sePXpUevXspRGhkmdQCHmCKHBowsIFC9Nma55w2bpli9StVVt6u8HOMRsQOXzy0cfSpWNnKVemnA5ubBAQ0Suj0Ox/DcjlaKa8FtIczHtqns6WMVWbwg7W/ygXlGF2U7tmHcmft4AcPnxYZ9MtW7SSYsWKywF/WcHhP//9jwwdOlQedTO+YUOHRQfFpKwQNh71kraDowdtQQoG/In0oR3mPDVHZ80Vy1eMltVU2XltA9atXS/lylWQ4Z6DF2DQ1aJZSyldooybhac5vEZ1OUegDidKyd/FSEXF7ASEzW7BESdQejqhjwfpvn3hqUSON5RBQh5hNLdj23YZ2H+AnmdqjknagZzQ0g4RKl32Gfbr3U/y5cmnoSZNYWCe0uhKIXD6Klm8ZMJ2qahjhIo5WvNJ+1m6Bw4ouvXGgT3Ko0aM0jOXV69a/S0h89JLB6Sam+2yp9IOOeB9jZaArR9FChaSDevSBAgKYqWbOZQqWcoNqgarggC0q65t85gMRLOzDRXuYTotQQeLeXx2/NhxN+jpIqWKl5I9u4OlBZSzb+oGz+99XvI/XsDNyDrp53Vr18mjuR6V9m6GZoFEDLt37ZbChQtL6dKl5YUXgvOyqV/Kmi2htZ8c6B/QAxojNzgpyvqM6xVKL0AZBrs3Xn+jTJ08NeH31nfwFxg6eJjUrFFb1vrK14GtVyw/NGvSTF59JVhu43c+v5xMSZJn9QCnxV8Odj9Lp4MzKZvZkFKKmUZmm5OvIPCwbtO6lXTp3DntDFoHX0HgMTxvzlzp0b2HRvyKzELuezyyVemGZelQM6fPVKU7YtiIxAAaaY9Vk1SZUmX0VBkDHs1Wju0rOORoXTMYb1pnetWNzCtXqiLdunZXoa4I34V9st279ZBiRYsneKYrLbVDBnvCmRE3rNdQjoUxm8H+/fulhPsdTkS2HYffoJR1bS6jEewsA8HJup06ETkhHtDzxAlScTFrDgPXeW6W3KBeIzewnKIDTWAKQ3/jcPTNo3oecL269eWlFw/I4dcPS51adaRenXpy6GBgpjawhbC+K5f/8fwyf/58+fqbQLlzT6tfyoFXtsSF9nBtwGAcB7yPPvhIj220dgp2OnwZKcXdO3dLwfyFpHrV6mqyBrbPGTy35zkpXKiotskbbwSnThlYdng0V25V3Ch/gNzCR8CHr6gNxge+cj4d2Hv46VQ4k7KZDSk3Y1YvRqckTJHibNS8WXPp26evHH4jiDIF1AEjZFSEE8HlUcwImQjuHihmf22O+8+eMVtKlywdKGaLQsXXHi/jlY0pe/GiNKXE+hARmIK1om/0udwvo4BXNDoweFm6ZJkqZlt/VARf67aPPLkfk149esmH4bYyHFdMUBBsv2mTpnrY/prVa1UgANY3p02ZJlkeyCJTp0zRPMAAJhjEhA9IYdAG0B9LgglQE6iWTCkGdEP4aTE3CP1cOrgZb/26DeTNI4GTI30BRW/48KMPdf9r2bLlZO6cea4PPa9n/LZs3lJnxj6ILNW0aVM3ACum2xLNumGgftQjFYWvD9cCwdXRAXrjbGoTAGimn13f0PZ0RWmPieMmyoP3ZZExo8dqOaMhcoP2ufrv10jWLA/JtKnT1SnVMMNNHO65+15p37a9N/AKHLHsHlx5lrUPV/KMj6zcuQD3Tk6phhRz/sJr8SsNaacM7sDWnVYtW8mA/v0jQQQj6AlJoZLALDR65Cjp06u3K5M2+lShhlJmpBsqeg4AGD1itAZY4CCAhJmip5g18pdT3igvA8pYQ+yFSobfMmvOKPC7DwEn2rRsrfskbURv4Ig5ZtGcQkQ4VECHJ0oRV7Bh/UZ5JNejepYvMz/Dvn0vSLMmzaVxo8ayNwyLyizPj34U/OHXJvVgwswEG8IUQW9Jha3jsYB3A8bk84v7XlQTJwEqONQffPl5sL8UYAHiDPGmrg1YppjlBqHt2rR3g1unlHemOYkB9qpzxGD27Nll+vTp0T2sTvRBq0uMREAfnSU7OYTFjj5gMsvw7JZn5a7b/6WDIgNr92NGj9MYCQxsG9RvKFXc4Hjk8FHRMY+vvvqqVHMz7dtuvV2mTHaD27CrcP/kZ1AP6kDiO2s3a8OzDbuvn1IRKaaYg+QzHw5JLZq3UMXsH3HHeuU3ocmNNeURw0eok5gxNziRYkaZTlCPx/zSv2//aESq68sez7O2zGzQD4kXmLKDsra+nNxRMgqwBBQvWtzNlmeqgPGxdctWqValmjRs0FBeOxScO8sswQKyvOJmWfXrNdAye3YnCvsZM2dKiRIl9CQwG7kj3AkD6igXFEpxpWxQPnb8o0rYXf1kgG2NdzFPs32mc4fOegiClTPhiB8Aa5ptWrWRp2bNke1bd0irFq2ledMW8uILLybcl2M5+/Tp4wZXj0h/17dsmxtlqA8JaxLJ/10qAzobrblCG+jGZMLyfbBP/IH7HlRnOsDMet68BWrCbtumrc6SD79xWPr3GyCVK1aREcNGRjJuw4aNct11N0iWBx/Swa6B59AeVhcS/YuBAVfLszY82/Cf66dUQ0oqZmYIJgwQ/M2aNlXFHHlbwwwwZyiwPnACaYgTWOzF9cNIopjVjO3KWVnM0QvmLdR9nMyYI4HEWbYef6FYHsryUDBiNVCEFCpmq29GA7RgixPrwzvD06P8d+HEnLKly8n48RPSBi7uNyYQBgwYKDdcf6PMmD4joVMyau/Xv5+UL19Oz8UGCAcEEuuWjmouJwMS7CzDhBm0MbO10dbgf7ZsnB/xe+jfd0BCoBHAWj47EvAERjm/+MJ+93mEdEKJ70w0XxNHvlevXnLPvfdIh/YdorjyKBgGrjybRLvRn/g75eHagLYyvwC82KEXNDoRfQjYgzWC9iCiHli3br3UrV1PevboLa+Hh7+At996R9sp+0M5ZP78BZrHPYcPG6Hm7ho1akbHqBrfGM8ArvQ98uwzSvpcmLS5X3JKRaSkYsZM/dVXwZoZM2a2Sg0dPFjeC2fDMJ4/y3vzzTfVC3La1Glp+e4+KNtAMacpcbyS1zy9VrcHTZ86w3W0QMDp90ERBebAB+9/UCZ7x0Na/fwZs/+bjIJjbx/ToBQd2nWUI7Y84L0L78yRgpjzk/H6odelTOmykiNbDnkuKdgIW3BatGjuUgt5660gOhhtZconQxLrHEL52NHFF3BcyUPQ2gwIoIhZuy9VorQsSQoCg1Nki+YtdfsUsc7feO0N3Z3AOjQBRpJl5/RpM+T22253A6jy0f5y6oLSMQcm2oznnysBn+HgXp92YZaMRzvtA02gFcnA3yjidm3bSaMGjWTThk3qJMZ2w7p16knfvv3U8mFlDUxAatWopUtAB14K4pqz7MYy3n333Cfjxo7XdWwDv/XbxP/Mlbr69z9b4N4nSqmGlFTMmE1J4Pnnn5fGTzSW3k7xHg89fNVE7RJAoWx5Zot07thJli5enMaMjlksCECgmIN8nJOYMVevWlMmT5qqwsjg89eCBQsk9yO5dfaYAFcGha+JOmQwnqQTbVi3UTq276ze6bbG7nds9i4XL1Jc1q5JDLBPm0wcP1GKFCqiR0IiOAzQkRjL9evXl1mzZiVaLty9/fvHCODTg7+NTgj9ZMX89MqnpWSxktKzW88ERyEEemM3yHwsTz6ZOPFJzSNgDHvPx40Zr5G+DNxr5fJVUqRwUV1u2BaGuKVdUTg8j+fbwMAUsuVnZvhtcSLwPQmasHTGWnHagDMAp3KtXLlKmjRuogqWiHgAPw2WxRo6Rf1G6MAKPVG0/u81gl7pcnpe9ofhQTBMOnD2y+vaFyex5GUng9XPeMg+nwvYvc/lM9I7UksxhzDmApzYkid3Hilftlw0klSGCL9nrWzkiJHSplVreTYhkpcp0MQZM8oEU+B999wv7dt00N9/C64oCuj+e+9P8Mpmtg0f2ozZOkBGAgMTjpRj3XH3jjQTp/8agWIuputcPoioxiyggZuJmXKwdkJYtW/fXpo0aRJFjTJAo4xIq3MNnx4IaBP0JJ9eeMB3at9JirnB0rObA2HPd1gsiBxVvGgJPfqRPMyiOO61a9te1y8N3G/x4iWS//GC6tS4aVPg1Ec+SgD/AX0+R4J6deGecdsFgA4MUtSy4AYuZtYmYS3q27evhjTt3r2HxgAALOlgnWM27C8bYQHRtelQLoFPPv5Yo7mVLVVWli9boW0ADrh7cUwkE4UVLt8H7eIn6neuB1LJzySlGlJPMbs2VkEQMtaC+fPl97//vVx/3fWyamUYhcuVMYZmn3OlipWkXt16iVulKONmtJpQqGF51ky7deku1/zjWqlauXraIfMeEFI1qtWQyy65LFpjZnbMCTEoNg2P6JLeN4Mx5SeffKqe2EQWshOkWDeHXoYnn3xSg+svX74iohvCZ9mSZVKuTFn19jWLBfmAdco6depI27Ztdd3NB+1JuVjAB0gWaFwRpv4s1QAtR44cpf4AOHTZ0gsnrRE8BOuFRYeCxl27dJMK5SsmrCvThjgxZnkwq5QrW9595xRE+Ajub1t9bKZOHUwJmXKIEdAXSxCDUOhkWOnkUpkyZSRfvnwycOBAjbIG2MvMYKpOzTqRzwWgfdl2qHGzQ18V8uhT+57fpwF/alavmRC3gdjZhPqsUrlKwoCLOlEX61v8TZuSz2efl84W7L7n6v4ZASmnmGFUMz+DuXPmyFVXXSXXXnOtrFwRjBaVGUJ+WL9uvdx4w406o7a1GwXfo1RQni6ZCQjmx5RdIH8hadumvRx/99sz5tdee02yPZRdfvKTn8ik8ZM0j32EHBSgZnb2837mOoPLy2iMSezrOrXq6vqyhV1kC9g3Xzl6h68y56m5UqxwMY3XS0xtQMxytulwUhFLB8mAZvnz55eGDRuqQAfWcREaJjgyGr3OFYwmAJqYQE2mD05cpUuVkScaNY4cgI6zh7xxU91Os3BhEAAHQbxp4zOS97F8agr9PBwcsVQxdcpUyZH9YXXo27snLewqz7dZG8+Ft/nMvfS7WDFHUPo4WpinOp9xHF21apVUq1ZNI6ZNnTo1ssBxJGeLZi3UhL3aKdVk6L7kcHBPv0M+mTIdOGCgPOzay4/lz4BgQP8Brh1zaOhh6gC+/OpL+eTTT/S3gDbju3PZbtQxOaUaUm6NGWX31RdfOoYNsp7dskUjElWqWDEyZftgS8LNN92s6zrmQayAV8IUKWb3N9enZs+RRg2e0PU2UyIGBBLBRR647349s5bgDADe0wD07l4IMGYZNmvMSHhu13NSv059GTJoaLS+joD44lM3yg4HL6xnFnWKmf2v770XhOLktCGEDHuUzYzt90eifd12223qUGRCAWWDQPE7sCmjVAc0MjpBF+hktAII2m3btkuf3n10QLRm9ZqIdiw1cMYygSvsKEcGXI0bNXH9pLLunzXs3LFLFfiFF14oc2bPDXPTkNA2jp81uedYsu9SCUqL8P0N5PlthvKbMGGCPPbYY7p886J3BjzfjRgxUrdAsd6v9DMSckv+Tko6yEdJOwRHzlaUuW6A7NfhjdffkKpVqkq+vPmiQDHwyaeffxopZupnM+ZzBeMJS6mIlFPMMJSO4sP2Jgj8gH79ZdTIkRojGNgoE2xYv0FKlyylXtQwCb9HwVDGyvlMTxhKTtspW6acvPVWYMZWBgu/Z+1nQP+BqpSnTZnuOkb4IMCfLn39xdd6xmp6U8x+Z0lOAMG/ZOES6dG1h6xbsz7q9Lzj504xM+AAnFZUsXxlqVWzth5yAZ555hk9+3fU8FERrRj12z0w3911113yyCOPRHG1Ufx4sFoZhAYDIatPKsMX8tCHtkGgGnbv3u3oX0u945lxmaB9443DbgZdWj3j/XOx163dIAXyF9Szln2hvHP7Lo1gd+cdd+mh/DhT8iwfbP2hDvQbrn6ireya2WB9w39fy4dPfV7lCl3t88aNG9VCVKBAAdniJg8G2nDJkiXq/DVyxKiI1jrgcT/15ZKCq0t60E4oT1jzHztqrDSo10BjChh49tgxYyVXzly6xGaTCuMl/z1IVtezDe6bnFINKWfKJnCIbtkImRTFwP5kzDg4QQCb/QKOZ3wsdx5ZvDg4bIJZGg5eKPeA4TFBO4FHeZcWzF8gt91ym7Ru2dqVDRg7mNl9rgxG59u+dbtUrFBJt0txUkwyMGNzZJ515PSG5E5DAjhlEZaRw9ePHvHM/g6Ysu19WGPH+7dE8ZJ61CbORxxNR/jOLZvShJCGKA2VC2bxGjVqyLXXXisTJ07UZ3I/lLMJOK7Q2uqTyoA28BpX6GJ0BM8++6w0a9ZMqlSpIlOenBIdOIHQHzhwkOR+NI+MHzch6iOcularZh09ztHWMu3+nzg+PfTqa7Ji2Uo1hxcpUlQ6dewkGzdsjEzjEVyz0LesXn7KrG1mfGpK1/6mPSyPZH8DeLhHjx6SO3duWbZsmX5nwLzN3nBofTCMSc7PAsUbJFXOITlpQ/oR+d/wXZi/edNm3dJWp3YdjcRneGn/SxqimEN9WD4yUG/jI+pjyep8tnGu7ptRkHprzDAY61yhWZXIU+xRhhE5NAHAFCaUOGTi1ptvUYclANN/7kapn7KdgfVgl1QxO+Ds1K1LNw0c/+zmNHMfAwHK+LNjRr0PPZRNt5YwOn3bO6Thi8++kI8//Fg7Q3oE9ElOgAhCbLtgLyxHywForQd5uCLQ1M7yXTBvgeR7LJ/uZX5u9171/uWUKcJyRnD3NaHEM5YtXSbXXXed3HvvvdERndAIQWYjel+IpRKsDXxAD+hiSpnPnOxUoUIFKVq0qDz99NMJs+iVK1ZK1gcfklYtWkUR7vieva6XXXqZdOzQMYrdTj+wPmLA6YuDRerWqSuDBgySWTNnqXc2e86Nl7ki4LmvtRnpRPXPLLA+QuJdTaHZZ+hB4jOAXjh7keyQFkCZ9evXS/HiJaRz5676WeF+xsCXUMPBujLm7s/k3WPH1YcD3xWOYfXlz+yZs+Xiiy+WW5xs2+2dt019mITg8MryhoG6MQim3ah/cp1jnF2koGJ2HYIENzuwJYRRY/t27Z2STju8nQP6wTNOsOTInl26d+seCTiUO1sPSChmY85tW7epeWjO7DkJCkUFD52C/8Ky5L1y8KAqo7vuvNvNsNvI66+l7UG0CEnpkfGpU3ICmD7Lly0vf/rDn2TUiNGa/4XrzMyIeXe8RJlhAY4MrO0GMAyKRo8co6dxEcSCfBs0JYOZXaNGjeQ3V/5GvbPZ1wmgkwm7GAGgCYLTtyCwTs96Zd68eWXKlCkJPIrlguWViy68WCa7WbSBEI7k/+53v9MzxE8EM1ED1j+Jk84ediJTlSxZUp2XJk2apA5+gH7EzA8zLHXgc2ZuO97Nks+r/E372LYoAC2eeuopefjhh6Vdu3YJx2e+8sorUrZsWbn++utlshcxENIRz/yj9z/SnR0Aq9SBl17WfeYoZYsnAE+88/YxadW8lfzi57/QaGAmdwx45DP4ZUBmDpzUl3pSX3sHq3OMs4+UW2MOUpoQWL58ueR9LK/069tXmRmoUAvN0EeOHNGYzngrLgnN2UBHjHSC8F44MRFnGMXMloSTQWcZaY/XrQlsL3rw/ixSq0ZteW7PXu0EJGDX9ASrn58sH4/PX/7iF+owR/xk8kzRsu8b5QwNvnAzL7ZLFS1cVG668WZ5OHtO9VR/4P4HNeAL0Y1sTdoHW9ZKliipM2ficBuS65LKgAbJAp/rmDFjdMsNStmfKbOcw1LOn//0Z/n5z3/u+kJ/dT4EBKDAEYyY1zjo0SYo1XfeOaYWIoQ6AWWWLl6mZzfj0f3qwUOyfOly7Q9ZsmSR8847TwU9HsbWRigg6kg9MvvMy94ZuULyaWBLMQbWk1lbxgt7x44dUVmAYi5WrJj885/XyoQJE6O2pT8x8Nfloq9dWfcfy2gffvCRzpYNH330sbbTkIFDNcY5/gXsjDDLB1fuOX3adLni8ivkmmuuiYIAkW9K2X+HGOcGKamYlZFDpsKZJVfOnAlRqPjOlAl/48V45x13yENZsyZsMTBQBiexyhUqS68evb/l/JIA42WPpxF2s2c+JY/ndR2yVJkEM3h6BO+bnAyELb3iiit0Kxh7Wt8NTaIIjq/D86VZ7wIIJhxY/nnNP+WqK38r17rrxRddrL+9+cZbNBYzptfkIC2zZ8+WK6+4Upo3b57wbJshIjhSGdAE2voCf+HChSrsBw0apPtkAeWgFV7wm5/ZoseUEqiCs5OJdc6RjWDVilV6GlHtmrWka+euTuEO0iA6vXv2kb69+0nfXv30M06NnGI0Y9oMWbVylS49ED41Z66c0rRZ08iz2BQSbUUdTdhnVhidUW78TeJvSwYUMQFEcjp5NHdu4GwKjDbQDZ8XLBCFCxXWNvrYi46nAY+ccrYdJz6OuTbGD2Di+EkaYwCHPQ7Z2bxpi+zd87wOpIYPGy7Dhg3Tvev0QVLv3r2jOlpb8Tkzt1d6QMqZsgPlTOcIGL59m7ZudndTFD7QwHdqfnZgTbl/v/7y26uu0q0Etn5qoMOMHjVaY86yeZ9DyjGzMiu0jugrYgP5NjNBmbPF6rdX/U6j81intGt6gr2Tn8DHn3wsY0aNkQrlKuh+1/Llysv+/S8pLREamNsYhKhTF53d/Yz3Hzt6nFx79bXy6wsudAr3N3LDDTdKoYKFVUGwxMApRRxosfmZzWqO5bQiZneY+nzBxt8mPKxOMUTN1IUKFVKzsoVstBl1MjCdPr1ytQxys11imr/PMoQDIWQ5ppPAMD2699RD9gcNGKzLEAj8Hdt2aDQpdhqsXrVafTfYfsO2Gzy133s/bXDFLNn2wtJmXDN7m/GOJMC7Gp8aMPMTQOfqq6+WwYMHR4N7v38ZNrvJQeWKlaRwwSKqnLdv264OePimJIP+tfrpNdKpY2cZOmSY7NqxW1q72fIVl18pt996h8Y/L1emvOTOlUfuuvMu9cjOli2bxna44IILpGfPnlG94RnaK1bM5x4pN2NWYRAyGmvFTZs00ZFht27d3KjyWALDmWIGrJNylBpKvFnTZnLw4KvhN0FHWzB/oZ7B/EjOR/SEnpYtWunpSYsXLpH5cxbIrOmzZOH8xeqRjakbRxkcMFhb7tmjp/Tt01cKFSgsObI9LPPmpsXPTo/CyoSFn8BLL72kpnxOHyJyGU5fBKJQhy/0sKMniX3kH7z3gW4JA5QbPGiI/Mkp25/+5KfSrm0HzefcWLZvILBQLMwmGtRvoNt5ypYpq8sQ9myuJjAsL0awRty6dWspXLiwKldoBLTd3BV6oYzhb7ahseOAwdPhw0fkyUmT9YQ0ditQHuVBYIsPPvhQFStR3mg7HI4A1hB8ChDgft/xYe1kbUVZ1jH92X1mgdI4TD5f8jfJAA2WLl2qFg12HmCyBkYraMMgyhQkYIBF+2COLu4GS1gv9uzco21g+Mq149Qp0zSq4T/+cbVaRHZs3SE1q9VUpXv++efLjdff6AbSFaVh/Ubq7zJy5Ehd4x4yZIh07NhRnc2srtST5Nc9xrlBys2Y8Xb2twfAgD897zz54x/+oM4qy5Yu12AKFhlMEcoYIuCMHj1a/v63v0v+fI/L1mefdUIpECgIt2e3bJVuXXuos8zDOR7WQP5lSpWVPI/kkX/d+S+58/a7JMv9WfQAh6qVq0rOHDnl0ksu1YHBL87/heR25ebNme+eEzhIWadOb7B6+QlwFF3+fAXk1ptv1SAV5jgCENTWoVkmYHSP4DCwFoYXL1s42BO7ZPESFUQfffyRmrMREOy3nTdvnixYuEC37diMj3IoimThleqAJydPniyVK1eWOXO+vS2PWdkzmze72fEg6dShk8bLZtvawP4D9RSp3r36yN133a3hOvc9n3ZmryJsc4Mp2pPBeISrKWZLybPHzALrG7yb//72N5YDLEAoZaJ64SXPlkO/LL9lTZ9BE0rRB/n0iclOQffq2VsDxaB8bQmC39SsUUsu+NUFcvPNt7i27SQL5i5QK0frVm3cZKCfyrsX972ofRdPfOrEc2kT+i/PtDqTl6yYra4xzi5SSjHDRAgjGNYYkODwbdq1lUoVK0jd2nWlTu3a0qhhIz316e233g5GoB7vwZjVq1WXn/70J6pERo4YEWwHCoH5jm0nT81+StdC2Qo1xM0GmRV37dJVBR+ONuPHjdfDMTp36qyzwBbNW7jZ9WLdjkK9MEGhZNIT41OXkyUAbfFIL1igoA5MCBnIHvF1a9epsLAtON+C94qLFi6S3171W7nu2utk+/btYe7JwbNpE5QQz0fQpzKsLQDOVjgLNW7cWGdYCPJ169bp4BJHsFGjRum+83p16qlHPJ66HCDCQSK9uvfSsJx/++vfVDkvCQ9bYYDFIIplCfXGdv2DK3xr2xDVMuLxhgUY8fNMKfN3ZgbvSD/m/bma3AHsCKlVq5YUL15c1q5NPGnNh9Hsu/Dmm0c1atdll16ug36TcYucTBk2dLie/872J5bZjh59y32XqOS/C9QdpUziffy2jHFukHprzA4wGELKhDiMBiO/5GZhE8aOVwZv3qyZTJ86TVavelrDcuL0RfhB1s5mTp8uf/rjH3WmW6pEyeiwBkUSs8K8CK/vYuLk72wfc3qb/Z1uZ2RJgAFJhfIVpHjR4tK+bXtdryR6GgKIqFMv7HtBnV0Y8bOXmfVjhAZOdOxvvu6f1+kMIhn2fBMWJihQznw+nfplZtj7Y3bGOe4vf/mLbrHhIAQch5o2bSpFihSR6tWrS9euXWXsmHF6bODh1w/rdrc3j7yp5up9e/dpe7Evn0EkeQAas1/WFLAdT2rKOPps/07SHuRb22Vm8H6mmFGUDB6NJrt27dI95bly5dIZM23G9yQc9PiMVzzLEexnxnueXSJEK2SZh8EuM26c6rgyuL/k4kskT548kS9BMpLbQ+v3VdoEgCt5JP4m0U70L5OXhuR7xTh7SEnFbJ0lmdEACpvoN2vXrJGJEyboLLdRg4a6ZYrDyfFcfHLiJGnTurUGJVnrRqEw7dkEwk1nI2HnyBBIqiYCnCUBnH84CATnLfaCoyzw1CW6EGv1CBPWQAlM0bRJU/0MXZnNIYAMJiSMHlxNsPN3hqLVj4B9+/bpgR+EMWXtki1SzKBZCmBwxDomgp+9+CjVEwFFQn/gaoDm2m/4CQm9an8DDEyn2Q6US4U2M95E5viDbRQwg1ScGStVqqSDJryxzbQ9duxYXfMljRgxQp3COF2qX79+6i2Nhzz70pl105+IFkY5grr4bXZSONLr4CrJKkh9rc6WLC/Gj4OUU8zGaPb3yZiNiDmH3Kh0j+s4BBlhO9WWzZvVaQtnGGaFttf5rMM6SUaTWWFHT643NCaaEbRjGw3OJZxIhNma2Romaw5GwDKxevVqdSJjvdjaxm+zGKcHdgUg9JkpE3eZGRTmfn/dP8aPA+Nf4+FkXt65c6cOWPEFQOkOHz5cr5y/jNIeMGCAKmS2unFFQbMUwWALSxS+GVieDh48eM6Up1//GOceKaeYGe0zavWZzJguOe90wT2TyyffLxXA+yIY/JlsMsiD/gxqTkeI2P1Oh5aUOZ1yqQ6ju7aFo+03tJX+c3lRSqNj8F3w71wgFdrMeJOU3DdYRuMQFwZRKGnCzbLFjW1mDFKxbqB0MV/jHIYlCfM20bxOtnxzJv3mdGB1j/HjIOUVM1fygvXKr9VRJfju1Ez4n/+4e7nfYcr+2v02RkBfaGlJO/Rp0fLESpq2gr6nIxT0WadRLrMDGtAOJ6MpMFppCvNOBUqefukYyTB6Jytm/mZXgb/+/H2g9w4d7XTw+7Ub/J4o2sj3wA+pV4wzR0opZphLGdYpDOsclofpFAUQ5LukAujbzOj/jr/9dCbg/vrP3edUOJ0y6QVGFwYqJBUUScIhoh10Dv+G9rQBa2PRmpdLfHe6I3/KnE65zA6jp9LS/Q2SafO9aBWT9gfBaA4/G0+fcRuE8H/Hveg7KHba3QZl2r/CfzEyFlJuxqwM65LP2HxGOacpgHDkSQrLkijjM7/dw763zzESaZJMFz5DP6Oh0d8Sn2N8fxh9fVomt4PxdYwfF8bv1h5+G5zsM+VPlNC3+HTQziwNkazN7T76+1BBx8g4SDnFfDJYJzCY4jDlQWKmjWK2QBaWbx3FPqcyoAM0M5r4yacPV1+I+PlW3m8DH1Y2xonh09D+hneht8HaKMa5B23g86x9Ts5L5nlro5Ml/z52L/vbfm99LEbGQqyYT4ITMT/g6udbnp9SFbw7ggAl4AsXS0Y3K3sievGZstwHy4QplORyMU4O6AztjG5cWcPEtG105GopxrlFMp1PRHeTN/A7befzfnI/smS/ORGs/5BOViZG+kWsmM8CTtTRUhEmKBAaRhNL5NvfPvzP9j3J7mWfY5wZfPpxNQEf48dHMg9/Fz/TVqZ0re0s2X0sfRfsPjY4i5GxECtmD2fKwKfTQVINZ0qTmH4xYsSIkYhYMceIESNGjBjpCLFiPk3Es+MYGQXGqz+EX2Ne/9/ibLRf3IYZF7FijhEjRowYMdIRzlgx4ylIOhXi0drJAW1Ol44xvh9wfDGvVhxhYpxdGP/GDmXfH/BmTMOzA+vrhhNZDJLLpGectmLm+LHx48dL3bp1pU6dOnr6CTFeY5w+6ICcwdq9e3epV6+enpO7YMECPVwgxtkDW0S6deumpytxkhVnEMc4O+DwlunTpyttkQPt2rXTk6zigfjpg61r9HtOhqpdu7a0atVKDxrhJK8YZwZiSnAoDidzIVdPpHjRXRwAwilcyNyFCxeme911WoqZk2nuu+8+PX/4yiuvlF/84hf6d758+bSjxjg1UMoc1QbdrrjiCrngggv075/+9KdSrVo1ee+998KSMX4oOHXnl7/8pdL35z//uR6HF+P7wVe4DCqzZs2qdIV/4eOf/exnkjNnTp2NxDg1OPWLyQ00/NWvfqU05O/zzz9flQaDyhinBlYwDvioUaOG0o90zTXXqKL2wZnXHH2KnL300kv1SlmOQk0um55wWoqZg9Z5mTvvvFNHJ+3bt5fLL79c8zj/Mx4tnxqMhhFgefPmVWsDR7ldf/31SkM6KCfLxPjhQPBBVxTHb37zGxV4HJ8X44eBgWOxYsWUX2+//XadgcycOVNlAfTNKCbC/zUmTZqkg5nf/e530rVrV6VhlSpVlK5//vOf1foQ49Q4cOCAXHfddfLrX/9a/vKXvyj9/vGPfyQo2w8//DDi2UKFCsnEiRN18INMuOiii5T26RWnVMzHjx/XWTLMxEwEMFrBFMsL8+KUifHdYCTMMW4+EGjQkJSemSQjAUWBUm7ZsqXcc889sWI+S5g2bZry6W233abHDsb4fmBAAx0feeSRaHaMMsYKyew5VsynB2bLmK/HjRsnnTp1UsvY3/72twTFvGrVKrnqqquUtmvWrAlzRWlPGzBrTq84pWKeO3eumgVRzpwFajAGy5YtW0J+jNMDVoaOHTsqDRn1LV++PPwmxvcFptbf//73cuONN8rLL78sN9xwgw4oY8X8w8HsDl7lMP9ly5ZJr169dIlgzpw5YYkYpwMsY5dccolcfPHF0rlzZ1m9enU0q8MsSyz+GGeGnj17Kv2SFfOoUaM0nwE68gAwqXziiSc0n2WZ9IpTKuahQ4fqS/zxj39MMFnbbO/hhx+OR9DfAxx6fuuttyoN8+fPL++++274TYzvA3izatWqSk+sD/g+/OlPf1LF3K9fv7BUjO+LNm3aKG0ZoDM74W/SZZddpgPMWKGcHj755BM1qf7zn/9U+sGjXMuVK6em1xhnDpy+oGGyYjaFXbx48cgXCl8fs/bmyJFD89IjTqmYWUNmwfwPf/hDglu/KeZcuXLJ3r171bOwZMmSmipVqiTPPvusbNmyJcoj4fSAEsfc6OfzDEY0jBgtr1SpUjoTX7Jkif5t+TTCzp07VVBYHiYJmJ31b78sXo9vvfWW3t/ySAMHDtQ1Cj+PtG3bNhk+fHhCHmaSI0eO6NqEn08dduzYoe9qec2aNZPdu3fr/f2y/fv3V09MA6b/MmXKKP1uvvlm2bx5s+ZzyECjRo0Sfjt//nz1Kvbz+C31x1zr50MD1lhbt24d5eEfsGLFCvUC9cvyPozWEaqWBx1ZrsBD1C/LCPPw4cP6Hn4+tMI879OcBA3mzZun9bQ82g3v8+R7zJo1SzZs2CAVK1aM8uADZmWDBw9OKMtn6lG9evWEfOq7fv16XVNmLQmgKP7617+qYuZ3AG9M/3fM/g4ePPgt/sAHgDbyebpChQpKx6VLlyaUrV+/vs7UEQJ+PoMDzJI+bbgHecw2/bL0JfoKwtnP57579uyR8uXLR3mY78hLpg30hQ5+WXiT+06YMCGhLL+lH9asWTMhf9OmTepx7efBJ3iwmnWHdVD6L2ul5nuCcoaOmA7933bp0kXf16cjacyYMUpLPw/v5Ndee+1b7zVy5EiVJdDOz6euDLj8PHgLE6f/PHiQvgpP+m3Be8G7yX2VdnzhhRfUIdPyaBfaAvnil0U20BYIej+fvvbkk08m8D/t9s4770R8iDzFtwRrGTR88MEHlX4A65l/P9agqb/fr0k8A5nlP4e+Q9sOGzYsoazRETpbHu2HbFm8eHFCWSwhtLnfV6EdbU49/LIk7ovPjJ+Hoyuyt3nz5gn5vCN9nmdbHmXWrl0rbdu2TShLOWQj/dTyGjRooO3j42SKuU+fPppftGjRiPaZSjGfd9556qzgz+poNF4Oez0NA1H4bAmmmTx5ckIeJnE6iTk9WSpcuLB2NPOYs7R161bt3H7ev//9bzWf4YHn5yOEUIx+HnWmEbm/n//oo4+qIPfzSAil5LIoTgYe3MvPpw4IXz+PzoYitTUMSzCAuedzRciQj0mLLWgGRtPmpWmJzkgb+Hkk6m9OD5agAYOIv//97wn5MCjC1M9DiSEEb7rppoR8hDXrNn4esyQEEO/h56MEUVR+HgmlzDYaPw9zEp0j+R4ISDM5+QnhkCdPnoQ8PlMPP4+EEGIQxt8M/mbPnq2DBqw88G6RIkVUYHPP5N/S8em4fp4piWSeho7J98AkiWCzXQuW2E6EgPXzSOQ98MADCXksB9Ff/DwSAhwh7+dhqicvmTZ33323Kjw/j8R9GfT4eblz59Z+CG38/LFjx0ZCyxJ8wmAIJcRnrBIGhDROoNAABWwywdIdd9yhCjiZjghY26FgiXXA7du3f+u9MPMyWPTzSNQ1mZew3tEvrr766oR8+io86eex9sjgD1ng59OOKA8/j7Ro0aJvyZdbbrlF2+LCCy9MyKevmfXG0v/93/+pwmSiAV/iqITiYeDE4I4y3A9LmikUP1F/fuPn8Qxklp9HYsJQoECBhDx4HHlsuxUs0U9smcISfZU2h55+PgOEZDqSuC8TND+Pgcb+/fsji4AlBqFMPvw86EEfvvbaaxPykQ3J/QKZmewoezLFbDyG061ZdTFlo9zJp9+lV5xSMTNSxM2cBqVRDOwP5eVKlCihIyMUIB2LhIs6CohkeSSEKjMZGszPZ2bMjJLv/XzKvv322wl5zBQx+bz44otRHozIlq6jR48mlEVYMAvl/n4+o3uUoJ9HYraJQPbzEOg0Nvfy86kD5XlXy6MM+dzfL8tnRmq8D0zJAAQBiwL0gTmWUbz/W96J2Zufx/tSf5/mJGjAthU/n7KYcWgjvyzPYaDltwVl6ZB44CaXhQbJ7wVdmQXzOz8fGvA8Px+LCJ67yfdgjyHvh6KwPPgAJY6Q8svymXr4fMIzuIcNqJi9MZCAZ3H8Ig+hD92hg38/2g6+S25zBjfQ0ecx6sfvqZdflkEbNOD9/HzqhCe+n8c9yEsu+8orr2hf8WlA4r7Q0s83HkumDf2CdvPLWj+EL/yytAG8mNzfaAfe3c+j7aGFDbSwVhh4DwasKCbqlUxf+g7vm8yn0DuZjsgZ6pT8XpQ9EW1412Rego60Z7JsgF4kvyzvBX2T78E7UWcGHZbHPSibLF94P+4LD/j58D79yOd/6AP/Y+WCjgwgDfAKSpeBEgOOE/Epz/Hfi8QzkEH+c0zGJss8oyN0tjx+R5sntwU0oM2hp58PHyXTkcR9T0RHZG9y2/NuvG8yTyOLkt+Pctzbl7HQmvbxYQqYCYm/3Ip/FHIAD2yscoA2sIE4VgAf/m//1zilYkah2HoIZjIakhGljYRGjx4dlozxXYCOOHugLFAeQ4YMUSaF0aEpHT89MUZGA+ZnRtgkZs/M/KEzg6B7771XZ9Exvj9mzJih/R2Pd5ZM4FmbqaBUENoxTg2bdeN4hJKEjpiIkQvQ1p/8xDg5kKcmOzGBQ1OWrkyZo4AZeJh1FosPZbFoQmeWELBYpFecUjEDTEm//e1v9QVZs+PK6A7TKS8b49RgZMvIDdqRcKBhJgc9SZiCmK3E+H7AREVnJNFpMV0ZvTHVxYOeHwYUb8GCBSP+NTnAjIT1xZi+pwdMsywPJNMRiyQyAAthjFODWTbLmkY/n56YtFk7Rw6wvGJywMoid1muQmakV5yWYgY4PjDKY80Vb2JGKcz4vgt01rjDBsD8kj17do1CQ6AWaAgtLbF+g0kpxtkBAyHW2f71r3/pGliMHw7Mo5iyjXfZTcD+ZgRgRsT/Qj7xPBydWHphTRk64h/A2mvc/08f8CKmaOjH3nqTq3xmgIN/EmCgzpIhvgN8R3Ac1vDTe4S101bM3wepppjP9fue63v/mG11qmf92PX5MZGZ3+374ofS5Pv89oc884fW91Q4l/cGp7r/6b7fua7nj4HTfdcfE+dUMceIESNGjBgxzgyxYo4RI0aMGDHSEWLFHCNGjBgxYqQjxIo5RowYMWLESEeIFXOMGDFixIiRjhAr5hgxYsSIESMdIVbMMWLEiBEjRjrCT2LEiBEjRowY6QU/+cn/B8GqTm+Boy71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2"/>
          <a:stretch>
            <a:fillRect/>
          </a:stretch>
        </p:blipFill>
        <p:spPr>
          <a:xfrm>
            <a:off x="3865098" y="4666760"/>
            <a:ext cx="4627265" cy="1639966"/>
          </a:xfrm>
          <a:prstGeom prst="rect">
            <a:avLst/>
          </a:prstGeom>
        </p:spPr>
      </p:pic>
    </p:spTree>
    <p:extLst>
      <p:ext uri="{BB962C8B-B14F-4D97-AF65-F5344CB8AC3E}">
        <p14:creationId xmlns:p14="http://schemas.microsoft.com/office/powerpoint/2010/main" val="2227845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0070C0"/>
                </a:solidFill>
              </a:rPr>
              <a:t>L’ECHELLE DE PERCEPTION SOCIALE </a:t>
            </a:r>
            <a:endParaRPr lang="fr-FR" b="1" dirty="0">
              <a:solidFill>
                <a:srgbClr val="0070C0"/>
              </a:solidFill>
            </a:endParaRP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80" y="1916984"/>
            <a:ext cx="10058401" cy="3726170"/>
          </a:xfrm>
        </p:spPr>
        <p:txBody>
          <a:bodyPr>
            <a:noAutofit/>
          </a:bodyPr>
          <a:lstStyle/>
          <a:p>
            <a:pPr marL="201168" lvl="1" indent="0" algn="just">
              <a:buNone/>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7" name="Espace réservé du contenu 2"/>
          <p:cNvSpPr>
            <a:spLocks noGrp="1"/>
          </p:cNvSpPr>
          <p:nvPr>
            <p:ph sz="half" idx="1"/>
          </p:nvPr>
        </p:nvSpPr>
        <p:spPr>
          <a:xfrm>
            <a:off x="1097280" y="2327782"/>
            <a:ext cx="10162903" cy="3726170"/>
          </a:xfrm>
        </p:spPr>
        <p:txBody>
          <a:bodyPr>
            <a:noAutofit/>
          </a:bodyPr>
          <a:lstStyle/>
          <a:p>
            <a:pPr algn="just"/>
            <a:r>
              <a:rPr lang="fr-FR" dirty="0" smtClean="0"/>
              <a:t>L’échelle </a:t>
            </a:r>
            <a:r>
              <a:rPr lang="fr-FR" dirty="0"/>
              <a:t>de perception de soutien social une mesure subjective de la souffrance au niveau des relations </a:t>
            </a:r>
            <a:r>
              <a:rPr lang="fr-FR" dirty="0" smtClean="0"/>
              <a:t>sociales, issue d’ACF.</a:t>
            </a:r>
            <a:r>
              <a:rPr lang="fr-FR" dirty="0"/>
              <a:t> </a:t>
            </a:r>
            <a:endParaRPr lang="fr-FR" dirty="0" smtClean="0"/>
          </a:p>
          <a:p>
            <a:pPr algn="just"/>
            <a:r>
              <a:rPr lang="fr-FR" dirty="0"/>
              <a:t>On considère qu’il y a peu de soutien social si le score est inférieur ou égal à 4 et une amélioration du soutien quand il y a une augmentation du score à la </a:t>
            </a:r>
            <a:r>
              <a:rPr lang="fr-FR" dirty="0" smtClean="0"/>
              <a:t>sortie. </a:t>
            </a:r>
            <a:r>
              <a:rPr lang="fr-FR" dirty="0"/>
              <a:t> </a:t>
            </a:r>
            <a:r>
              <a:rPr lang="fr-FR" dirty="0" smtClean="0">
                <a:solidFill>
                  <a:srgbClr val="000000"/>
                </a:solidFill>
                <a:ea typeface="Lato Medium"/>
                <a:cs typeface="Lato Medium"/>
              </a:rPr>
              <a:t> </a:t>
            </a:r>
          </a:p>
          <a:p>
            <a:pPr algn="just"/>
            <a:endParaRPr lang="fr-FR" dirty="0">
              <a:solidFill>
                <a:srgbClr val="000000"/>
              </a:solidFill>
              <a:ea typeface="Lato Medium"/>
              <a:cs typeface="Lato Medium"/>
            </a:endParaRPr>
          </a:p>
          <a:p>
            <a:pPr algn="just"/>
            <a:endParaRPr lang="fr-FR" dirty="0" smtClean="0">
              <a:solidFill>
                <a:srgbClr val="000000"/>
              </a:solidFill>
              <a:ea typeface="Lato Medium"/>
              <a:cs typeface="Lato Medium"/>
            </a:endParaRPr>
          </a:p>
          <a:p>
            <a:pPr marL="0" indent="0" algn="just">
              <a:buClr>
                <a:srgbClr val="99CC00"/>
              </a:buClr>
              <a:buNone/>
              <a:defRPr/>
            </a:pPr>
            <a:endParaRPr lang="fr-FR" altLang="fr-FR" sz="2400" dirty="0">
              <a:solidFill>
                <a:srgbClr val="000000"/>
              </a:solidFill>
              <a:cs typeface="Arial" panose="020B0604020202020204" pitchFamily="34" charset="0"/>
            </a:endParaRPr>
          </a:p>
          <a:p>
            <a:pPr marL="0" indent="0" algn="just">
              <a:buClr>
                <a:srgbClr val="99CC00"/>
              </a:buClr>
              <a:buNone/>
              <a:defRPr/>
            </a:pPr>
            <a:endParaRPr lang="fr-FR" altLang="fr-FR" sz="2400" dirty="0">
              <a:solidFill>
                <a:schemeClr val="tx1"/>
              </a:solidFill>
              <a:cs typeface="Arial" panose="020B0604020202020204" pitchFamily="34" charset="0"/>
            </a:endParaRPr>
          </a:p>
          <a:p>
            <a:pPr marL="0" indent="0">
              <a:buClr>
                <a:srgbClr val="99CC00"/>
              </a:buClr>
              <a:buNone/>
              <a:defRPr/>
            </a:pP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
        <p:nvSpPr>
          <p:cNvPr id="4" name="AutoShape 2" descr="data:image/png;base64,iVBORw0KGgoAAAANSUhEUgAAAeYAAACsCAYAAACuJw9xAAAAAXNSR0IArs4c6QAAAARnQU1BAACxjwv8YQUAAAAJcEhZcwAADsMAAA7DAcdvqGQAAP+aSURBVHhe7H0FQFXZ9v6k02GNOmN3d3d3Y3eDEoIoCgYKqIiJmKgYYGF3d3d3d43dMfP917fO3XDlOe/Ne/+Znzry4fbce+7JHetba+291/4IsYhFLGIRi1jE4p1BLDHHIhaxiEUsYvEOIZaYYxGLWMQiFrF4hxBLzLGIRSxiEYtYvEOIJWY7/C5//y14xn9/1oeBvyRf/ugi/98X5wV+s20/bLDeMxdi5sSb977NHOMT/ab/v71niEUs/n58oMQsjfv3V3j56jlevXop39/QzI1MMikGdHfU7/Jf1BfC9l2Tbdcfggf8UXrfIGLzt980/f57tAD9XfLht1fy+TfrnYxY1e/kRju8evUKz54/x4sXL/U8hWxey14Dni4/vNL72f9oHWz/Z/ZZN2R6pSn69/cF9u9hPtsnwrY1u+z1D7PPht+knLjD7Lb7SfNUk/luSwbMcvts52eWX1Q52863h6kfLLdoyGf9/p8S65SpV/wei1j8M/FBETMbs5LGq2d49eIxnj17gOfPn+g+FQzyzwgOFWZ2icLGEIn5HP1drhl1DSspMdkn24VUsNjtl4P/TXq/QCH88qVN2eG78R0lX169eIGXkjS/+E+OYx6/eilCXAj7N9nPxP3Pnj7Hg/sP8ejRYxXyJPSXL3islMtLIeFXVvmQjA0pv3j50jr2N6boPJVf35CoiDG9b8TM95Jn/p15a9IL25b75V00Md81kyXJKZJ+kzyz8pK/Wfv4/aXk20sSqW0fk/msp1tF+HrS/VZ5sCx4LMuO31++EKXqmShVz63r8h5WudjKTI5/KWXO+xrSNnXBem5JtnL518QyY+JnHscHjUUs/pn44Ij56dMnePzorgiHx5Keiix4IYJBhIVYaIYolHS5FRnw6rkIlBciPPQ7pZAlP5h+U2H0Es+fPVPisX6gwLAlS4ppevXqhVxfErdyv2hBZHf8v6T3C5JLkk8iPOX9zHvz+8sXz/HyueSz5JcSMYW6CHHNb8nr589e4OkTyUPNz9/0O4U88/zRwye4d/ehCHt+B56K4L97/z4ePRGFioJd7ktyfin3eSH3eS7WtlF4/pWUYwp47rP+3n3Ynl3J+Lkt8bMhZybmO5O8P8lO8pavRkJ+IfnPpHVb0oN7D3Dvzj0bScqlbVWRv7FcSLTmUibJJfX3J4+f4uGDR1pGBMvurlyLShWVp2dPn+HBg4dSFqzvv0mbe4YnT54qafNZLCK2CJltj5+th2DiNZlMOZkk7xn1m+1hYxGLfyg+MGKGCAixxh7eFYEggs2SRCLQn6kwISlQALHdk4w1RREzhYgINTt5wGMNMdMy0B16AV7XllSIWARFS5Lb3yjxbPv12D9M7xvkmTUPmBdWUiuWVpMIeuahEjPz0i69FNJ9+oSW1itJ3MfrSO7I9vEjIYH7okTRapbvJOYHjx7hqRAwidmymtktIeeKcsREYtYk+UsyNilasEen95OYYybuZ5JjJP1OsmOe0HoVsrSI1lI+TbV7eP8h7t6+q/v5+iwfEuszIdnnSrAsK+7/XcuHiSTL4n3+9IVFwiwnAZWhh0LELEuC3RAkbno9SM4kZCbei8ewjHiOKSt9AFuyL69o74ZJVplZL/E+lFksYvG/4YOzmEnCL+m+Zv8yXXliZT198lgIgS5YOYJySto9iUCJ2iYL1NKIKQzkq2VhWwJJd5gURcz2ibvk+Nf2/5Mg78PMsxGElXkx3tN8laRk8VwsNhH+KrCfUcmxubx5iFxKXaZK6iKq5ZiopIRsubEp4O1dpn9kMUcL9uhklard872z4DvJM0eR8JtJ2cp/EqgQ7ZMneCSEqYQsr6j5amWN5LUQppCwyWt6MGgJPxcCNfuiEOPrnwHv+ejhY1GEqbRKWyLRy3X4+dHjx3goytUzUWhfbwt/psxsL6ApFrH4Z+LDGvxFoUUS/U0sq2ePcf/eHbHIHohQsrnYRPib9ErJQhr/G9q/krT8FiXo/gXyWxQBfzigWNV+zt+EbG1Wm5WBzCdJ8pWWGPOMeUfL7MnjJ0rQfwbMTiZ6LmiVkZC1n5SWmJIyt9H3jCnkX7fAeBz3WX/vPJRw5ZkNEUsem89W3zJ/04zVRGL+TfKGeUvSpRubSpDhNWO9/lkwn0mkeh1el+1F7qH9yST+N0DLStoJXd4P7j9Sr4iWHZUpJlv50ZOkyhTbjDygfZmZcrISf2N6T8osFrH4H/GBEbM0Zk3sw3wipPBACPqpfBehIAKDpEHhpQIrRrt/JhbGjWu/4uTxMzh+9CQunb+Chw8e236NCREbFI6SjJvVGv36AUDz1yIGTRS2krfGOqZFZvKXgv1NePToCW7fuitCn8I4BvTydK/aSFnylu5SCnl1mfOafAYFr89kL+hJIkyWoNcLvhew3iOKlKOImfuY+N5MrHtWPy+7WPh6zPM7t6mESn39g9clYd67+wAXzl/G6VPncO7MBZyR7b49B7F+7UbMjpyHGdMiMXf2AkyfOhOTwsJlG4mF85dgw9rN2LNzP44ePiHnX8LtX+9pe7EHXd+PHj2VcrLKiM/I7cuXdHU/1bLks1nEayXrnU1i+Znf+BLvS7nFIhb/PT4sYrY16N9/o7uO/VvS2I0gV2K2+uIMaA1cu3oDu3fuw5RJM9HT2w8ebl0Q4BeIqeEzsH3rLly+eBW/3vr1X6wGkrIOKjOWAa0C/TNPYSXC/vN7DbsXU68CCVTyhRYbt/pZSDmKNwUcOHT0yHGsX7cRC+YtwpxZC7B4wQqsWLoWa1ZuxOYNW7F163YcPHBYCTsKvIdc6KVcj8SsVrN85vWjniOGYLcSy8kQGve/L+B7sb7SG2FPyJJYh009JuFJHtAT8fTJU/1Mt/Wjh48s8rMDD7986QqWL12JcWPCMHzoKIwZMR5jR4UhqP8QODt1RLnSlVCmZAW4u3aWYyZiyMDhaN64FQrmLYKihUqgdQtH9PDujY4unmjZrK0eNyJ4DBbMX4pNG7fi0sXLtrvxEenpsBRVqyWYfaIMs77w8ZV4WS4xk5xDhU/LjOda58fir4e9p08Va7vvsfi/wQdHzEqYr9i3RY2e5CENnoLCRiQGj8QaXrxwhRBxVzSo2xTly1RFiaLlUK1ybXTu1A2jR4QKiYgVMXUWIsKn4vjxE7YzLZgKTavApH98Befr2ZIhZZIDt5q/Md7/7NlzGDxwKJo1bonaNeshVYp0SJTwFzRt1BKBfYeI0HdC+3Zu8O/TH30DBkh5LMNFscg4wteAV3whpGxZzSR+kpXth6gP0cI92mI2Av59ge0d7Ak5JjGz/rLOCRlbeU+rObrPnrh75y5OnjiFg/sOYXrETNSv2wi5sudDuVIVlYgD+w5CQJ8BaNW8HUqXKI/ihUvBqa0LFs9fjjMnL2CRWMhB/Qajl48f2rZsj4b1mkoZuSgxN2/SGrWq19Xj+/Tuh549/DBs6Ahs3bIdd+S+BtouJFlKqx0pM/1LmcVM5nemWMTin4kPjJilaZOIhZRpNf9mm8JEF6gBhcSJ46cQOjoMDjUbIFumvChVXIRWew8MHzYGSxauFAv6AHbv2C9W3WqxIiagf99AzIqcjdOnz+gcXHtQ2FjbfyWmaNgJmz885s/hbZK/3tq8hiGHp89e80IQdGsuXbwcVSpVQ+KffkbdWvUxdHCIEnKqFGmRNWNOyfPyKFaoNAYGDsOeXQcxKWwqPD26oZtXdyyYu1gE/T3b1YRu5focBaz91VSyovI6ZqJgl9//LTGbY9812IjJjpCj+pbtidlGziRjuq61PtrqxKULl0WZnC/1dQBq16iDn5MkxReffwmX9u7YtGEz1q7egPFjJ6F3r75CzoGYHTkfB4TA7/x6Fzeu3MLqFesQMXkG9u0+IIrrU2zbvAsDhKRHjxiHXdv24sjB41i6aKW0kRXYuX0v1q/bjOChI+HesTOGDgnB8WMntX0R9Gzcv/9A0kPZx3czj8n/TLK9c1Sy/82kWPw3eJvyIRZ/Hh8cMbMx//47+5E5PeqZbDnwxKqsFPCH9h9Fty49kDlDDuTNVVisAXcMHxqKDWu34/rVO7h/5ynOnbmMrZt2YsmiFVixbA1WrVwrgmc4enT3xaKFS3Dz5i0VNrysXlq3/E9v85fhnWtkInRprTGRmC3LjUqQJXiJe/fuI3LGbJQpWR6phYSd27ti1fK1ku/HJB3HiOCxyJopFz7/+CvUqlZfBP1qHDl0CgvmLcPIkFAE9R8MX7HEunb2xrDBwTh25Jhel0oA+1U5OMmywGz5zUQyUEKwCXi6Q02ygx7+ruVpFGzPr0RMYuZn2WeS7R2NZ4J1WfND8p/YsX0XggIHi3I5Er0k/+L9kAAfffQROrl74s7tu3o5eoEqlKsCxzbOQqx79DyC5L5m5XpMHB+uCunDe49x5tR5rFm1EWtWb8LVy7d0SuGRQycwNTwSS5esxv27loJ67doNhIWFw8nRBZ09u2FqxAycPXNOf+OUqceP2e9stUGT5IWs9NpnlhWT3T5Nsfhv8Ho+/zX4q68Xiw+SmEWIv3wmltwjEeLP5Ft0hTq47zB6+vihcvnqyJ+nGNxdu2LXTrEYxDp7dP8ZLp+/hfVrtooAG68EEjl9jg58OXL4OMaFhqFlyzbw9u6O5ctX6hxOghXWcrFSqPw50MXHeZ9vquzcZ+8aN8fYf35bUFKQpOQsxEByZjeBAd3a08Kno3TJsihbpgImhE7Gnh37JA+3YG7kQrHINmBy2DQ0rN8cdWo1wrgxUzA9Yo7k9wRsWrcNVy/dwNQpM1Eof1F8HedbpEmRTsrLF6dOnLbdwbLESMyaP7KNluF8NnmmKFKzJRtMsBLmIa1uM/3qnYF5flEk+dyq7Jjnk9+Y36oQyTvz2amomKq9d89+9PD2FUt5IObOWoA2LZ3wS+IU6OLZVUj3gU6T6h8wEGlTZkT5spW1i4aEzmsd2H8E4ROnqwUdKNbxgnlLRSndgY3rt2GnWMmHD57AubOXxRo+o+UXMSUSy4SYr0hZ8bqcMrVf2tUwUQiqVa2FcuUqI1g+X7t603o4gX3d1brNtmL7bg0g5HfZz6TlpyWlv8fizTB5avLVwH6/ffpPsJc59uA+M44m5u9/9tqx+Fd8kMT86iU19QdSmRhkxAJdrv0CgpAzWz60aNYOQwaOxPQp88QiOyfHA1cuXsfkCTPg1qEzXJw8MHJ4KBbNXyZpKZYsWYEN6zer5Tx27HiMHDkGhw4fsV3ZIgtWUBIG53XyXo8fPRGr4j7uiwXJ/lF78HcqAyoc31C5KXjtG4J17X9tNP/n4O1JDEISHIylLmw7btu4fiOKFCyG5MlSYuyY8bj7630MChqmg4vq1m6IiuWqoXoVBwQPGY19u45g3aotGDZoFKZOniWkfBOnj59Di6ZtkDp5Ori274jRIWPRsYMHnFq3x+L5S6xRxzaokvBSEqe/cR60JktZkMyS3y2SpuBn3hnFiXlIS+6RbZ4tf3tXYM27l2eSrTUuwlav5Nk58tr05StB2+rCmVNn0b1rT/TzD8K+3YcwdFAIMqbLis4e3bQOMmJX757+SJsqo3YlHDl8VM7lLITnOoDLRfLXp5svhg8dDY+OXdG0cSuEiFJ69coNeY7flZwnjIvAhnVbNUIbg8FcOHdViPqcKLX7MWvmPISNn4JpEZEYETIG/v79ERg4CKNGjsOWzdvUnW0gpWUJeQ7mU8VAykaVDKvLiTEHuNUHtL0fwU/R3/75YNn+p2TVaUu5NFuz3z7xN/vjmGJeg4nlwsR95ncm/vb06VNNMc/l8fwci/8eHyQxs8FrI5eKZLBj+27kz1sIX8b5Bq7OncVym4lxo8IxcdwMrFy6EVMmRqJmtfrIlb0wenYPwMJ5y7B8yRosFHJesnA5zp+7rEKRbuwxo8ehR/de2Lt3v+3qnAL0WMh7E0LHTsDEiVMQNmEyAvz6oVtXH0ydOgOXL1+zHWmB/bBPnjyxhK2tsr+p0jMR9p/fGsh5QgokQbVcbWRHsN++ds06+OzTOChRrDTCJ09H5Iy5qOfQCAniJsG3X8VFhnTZ0KRhawT1D8agAcPRpVNPDBs4CovmLRelaBr69R4g34dj88Ytan1TGq9athqVylRGrmy5ETw4WJUdA44Gfy6K0OMHj/GU/c9qRcpJkijsOZ2IgWVIxDpqnnloy1vuIzFzy/x+F8Bno3vazP1m/rJ+PH9mjXjX/LarAqdOnhZS7QUvT29s2bgD0yNmo3yZKjqKmiEzr129rgO2smTMKUrpAJ2BQJCw585aiFZiWdeoVles6cFa36eGz8IkKYe5sxZj3ZotUg47MG/OYsyfuwznzlwRYn6Endv3CRkvxJpVm8WaPinbTWJFz8CsGfOwRSxtWtKbN25Hk0bNkT9fYTh3cFOllqO1CSqpHLDGuk9hTwuZSujjRw/lvR8rUWsZfuBgnYxJkibZ/866bIjTHG9+s0/M77t376pCynPMefz+WPLd3hDgluBnQ9r2v/FYtht7+RqL/w4fHDGzwlCoawW2tW8KteFDR+Lbr79D3LgJxWIbg3Wrt2PporVYuWwz1q7cLr+PQ6UKtVGtcl1MnTJbhMsuLF+6RtOhA0f1usStm7+io6snfk6SXEcSk6CeCsnOmD4LLi7uaN2ynfa1DRo4TJOrSyftf+Ox4VOmYceO3VKxOTiJFpJldaoVJBXezNPls5v0LoHPw2hpVoAWa2swasQY7dMsXrQERgSPRiexvqpUqiVWGkfy1ked2o2FqBeokK9etS5+SpAMlcrXQlC/YDQVsqab1dfbX0jWmjJ14thJHNp3GOdPXcSk8eEonK8oCuUtjPCwcLWcNbLVY0Z5eynbp3guhKbWsg38zHCVJGyrX9oSKBRQRqBw+04JGclOWsac+qT9svI6JniIvRJEXL50FQP6DUKrFu2EVJdg9sz5OlqaU6IocKlANm3UCimSptO6z2sRnKcfOmaylI+3KEY9ED4pUs5fIcrnak0D+g7V30YEjxNSXiYK60wMDBwu50zBquUbsX7NNmk3a7Bi2Xps27wHG9fv0NkNEVNE0R03RfukDx88rnOgnRxdUSB/EdSv3wQHD1oeJnqVWHeeSvmZgYOsV4xxz+d+1+r824IhRG6ZJyofbLKB4Nbsp4Jpoqwx8Ryzj78TrOOGgM1xvD6PMfsMzPkx2wWvxe8mmeexPzcWfw4fGDGzgT8Vwf1IBRkTKw23UyZNRdJfUiJf3iIixBZhWvg8jB8zFetX78SSBWvRp2cQunj0lH0R2L3jEA7sOy7W8nLtc7t5/bZe/fq1G+qya9KoBZIlTQWH2vWxe9c+LFywBD7ePYWIh2L+/EVYt3YjTp8+J8/xFEePnsSUyVPh5+uPDh06ok3r9ggNnSAW9FW9poFx63HLam4qvH162+AjmBCanAPOLXH+7Hkh2xqIFy+BWFNzcOHcFXR06YzyZauJouKMDk7u6NWjr+TnCnTt3BM/fp8IPyVMgfp1mqN18w74OXFKIfVP0aVjN+zauhcRE6ehbo0GaFC7EcaEhGKbWG6b1m5B3z59UbNKTXTv1gPHDx1Xoa7QDLM+vgYhAVrMFqlZLuwH99m1YFnJRvBRCPHzW4U8PxU0dhFo6MynJGMpdxKZkLO+q+0dqRwODhqKzh5d1ZtDV3I9h4YYFTJGldDbt+/AqY0rMqfPpXOWX4kyxWA5CxcsQ8tmtJLroWuX3kKms3Hq+EVs37Ifg4JC0K61KypXqKXHhI2birmzl6Kv/2C0b+eBoYNHaZu4c/OxKE0XsHrlRkyeOB3Dg8cidOxkTJs6SxTPGVi8aDnOnrkg+fobrl+9iQGBQ1C+XGWMCBmtVjyh5EzlTvLelAWjgxnL7EMH2zrzhoTJPDFt/4/kgCFMA36mHGS9/l9hnsGefPnZ/jt/N22I32Px5/FhEbOtsrCvjiT3+KFlWREnjp1GnZoNxSKug9EjJ6J2jcbIlC43qlash/Kla6JowXLw7NhdrIF1Yk1vFfJeiJEh44SIZ+HW9Tu4dOEaxo4Og1/v/lgwfzH8/fojT678qFihKnx7+au7zn6KjwHlDAXt7V9vY8/u/ejS2RsFCxRFj+698esti/AJU9lZvTXZvttXfKa3Cd6eZPFIrFrOoSXYV9nF00uINjGC+g/S33+9eVdd0x1duohVXBO5cxRCyuTpEC9uAnz26ZcoWrgcOjh6St7XQZmSlVGtkgPy5SyM1MnSo2i+EmgrxODp0hWN6jRF1fLVMVqE/9NHz3Dp/GVUKlsJSZMkw8rlq/T+9qBl+eDBAx3wRIEfExxkxLrB/DSWsknc97ZBBYKERmuZi0Y8lXpD5YJEZlZ6IvEuWbxMR7vPnDZbpy2VK1tFiLmBKo5UmNi/nCp5RowcPg4c5M1j6tdphqyZ86B8GSpLLujfdxjmzlqKFUs3CKGHSXtoJGVRRS3o0ycvYVLYDDRr0g6tmrcXEt4kz8HR248xc/oC+PbsjwnjwhE5cwHGjpmEyZNn4siRk3gmyoRaw0+e4/at+2LVX8f2bbt1KpWHe2ch7WVqJRvwPa0FMKxFYqzBX5bg/5DB9zckaPIj5vc/C9ZzWsp0WT98yOVWre3t27dx/fp1MRAua7p06ZIm7jeWtYG5P7cmsbzYboxS+988Uyw+QGJmZaHFzD7Gl8+kwqi1BBw/egplildAQRH8kdMXIWTYeDRt0A6li1cVyyIfShathDYt3eDm3BVNGrZB5Yq1RDC10fm12q82Y54QkA/GjJogJHsfa9dsQqaM2ZAwYRJMnzZT7xETViW2fbHhxo2bmDwpAu0dXdC7tz+OHLWmA8UEz2Vj4PuwkfDzuwAS7707D2CCgDCISOqUqZEsaXLsFcWDJHL00CnMn7NU8rIz0qfJih++TYTPPvkCn3/+BerXa4pD+09j3qzlcKjeBNWr1MfA/sMRMmQsmjdqg55evbF8wSpMCZ2Gfr0GIKBnP/Tt1R+D+w8Vgh6D4IHD0b9PIMInRuDy+Uv6DMS1y9cwR6x13+6+6N2zj5RxJC6evxhtVdvB5CsFCvOWgorC6K1C6glJV5M8M6ed0aVNi5l1iFvi0oVLGCAKEK3khfOW6qC6ksXLYdOGLXrc5LAI5MyaT8dRXDx/Q6zhPahcvhbSpMiMZo3boZ//EAweOEq7azau3aFjKxrVb6VpwdwVOHPyCtas3Izu3fzRsF5L+PceiD07j+CgWMt0aRfOX1oJPEg+L1+2DidOnMXDR1zzHLh44Qq2bd2FzZt2Yse2vThx/Czu3nkk2zPalePcoaN6k8y7sAtIiePJE7x4ablT/1vi+SfCkhtWHpAA2f1ChZNW8H+SA6zXPPbGjRs4duwYli5dijFjxmD48OEYOXIkQkNDNQUHB6N///7w9/dH37594efnhz59+mDgwIEYMWIEpk2bJm37rO2qFkz5sMxIyLGk/L/jgyJmVhAl5seWK9u4/giG1mxUrzlyZiuI4CGhmBI2CwMChqN9G0+0auoqn0MwKHAkWjbtgHKlq6GKWHED+gdjw7rtmDt7kc6x7dd3oAjEcGzcsA1+fcRizlsIPj49cevWLRU2tAb+qOFov9+NW9agJsHixctRslRZaSAjtHIT9hXcvhEw/acG+X8F5iutZT4Pn3tq+HQk+yWFWMHFhYwX67zvQYHB6NSxm5BuXbWWUyXPhMIFSmHggGE4evg0tm3aiwH9QtDJrTs8XL3Ry6cfQkdOwpjhYejrOwCebl7o1dUPB3cdwVbJ/wqlKmr/dZmiZXD62BmcFTKoWr4qQgYP12fat3sfBvYNgnO7DmjdrBU6tneDuyvd570wZdIU7N+7T48zYH5SeFGwMJ8p+GhJvFUBI7c2oU2p3LCvmRYzlUtTj/l8JGDOw2cgEC9RFFMmT4uJYeH6+4ljp3RUe6vmTmLlbpa0Rep8S1E6K6C/EPKksJlKtBMnzMDObQdF2VyEji5dRYHywtpVW3Dt0l0h3xFa/5uIkhTYNxgRk2YLmQ8VS7sGMqbNiQZ1WqgLfN/ew7h29ZYQB9d+fqiK78IFK0TpnI6ZM+ZjVuR8TJk8HatWrMepk+exRhTZLl7d4e/XT76f0Xek0sR6xAFhRsjz+1sth3cAfH8SslEcKTuoPPJzTPDYmzdvYt++fZLHazB79mxMnToVkyZNQkhIiJJtly5dlHhHjRqFsWPHKkGTfLkdP348Jk6ciLCwMCXsQYMGoX379mjcuDGGDh2KAwcO6L0NWD4sKz5TLCn/7/jA+phpdQiRPReBa2vg9hWH/XG1qjUSwVMDNas2RN2azdGupQcC/Ydjyfz1WLdqB0YMm4BunfsgfNIsXL18G1cu3tK5myTm0SPHY9jQUejWtSdSp04vxFoep09bWuXjR89w/RoDj1A5eKnTVB49fCKV2LLYGPx/0KBhCBowRF2Od+/dw4CgIegp1t2BA4c0vjAR85nZQJli7v+/htwdv/GPz2GzeG5ev4m2rZxQvXJNnW7j59sP5ctWQfq0WZArWwGNqFayWEUUzFcS/fsNU7cqBxrlzVkMpYpVgbuLD1wcO6NJndZo3rAtypeqjO++/gFffPo13Nt3xhGx0obIeTky5ULFchUxuO8QbF27DRNGTUDOzLnknOZYPG8xAkVJ6t7FB5HTIoUgjuOyWJXz586DawcX1KlTB509PbFs2TJcvWr161O4kJjvSRlQyLwTZCC35zNQ8WFiHnPZRo7Qjsrvm79i/NiJ8l6ekjzQuEFzUR4H4+7de/I+D3WqVNvWLnJMOCKFdN3dvLUPf3JYJGZMXQCntp3gJXV7/57j2L3zqHz3QNNGjtiwZgfOn7kGn67+yJguNyqVr43BA0YiqH8Imki55M9dAsULV4B3Fz8cOXhKn4XggLIrl29i+ZL10kZmYdnSddiyeTeWLlmD6dPmYFzoFCXokyfO4eGDJ9iz5wAGSxvgVLob12/ZrsLysMaG/BmL8EMA6wFJmEbGm+olvTuXLl/C8ePHsXfvXiXjgIAAdO/eXYl42LBhSs5LlizBpk2bcPiwKFHXr+n1mMd37tzRZMie8oX5TqKlkbFt2zaMGzcOrq6u8PDwECNisSquBsbbZJ7NyCh78Lc3PXssLHxwFjMr3oP798Sqe6waOa0QznUlrl25IZZUN6RJmQVVKtZFA4eWaFy/nVrLk8bNxISx0zGg73CxRHqJIJuHU8cviHW3R0h6JkaNGI/Ro8bLdhzatu2ApElTwtHRRYSiNX2H00G44s6vt+5g7pyF6mo8fPCYCFarr/PqlWtiMfigQoUqIriW675z5y6IJhsgVnOIDugh+A72ldxU+rdd0ZWYYxDYGVFK6js0RJ1a9TFTBLG3V098/92Pat1mTJsdxQqVFVIuhZbNOmB0yEQR9MNRoWxNpEmRDTmzFhZLrjIql62NquXqIFvGPPj4o08Q78eE8HTtipFDQlGtfC1ULVsdC2Ytwu2bd3Di4Al0c/dBu+aOCPIfhNpVaqNMkdKYJYR8+eIlnWpkwKk3J0+cxMKFC9GlcxeULlMaLVu2xMYNG+UdrHymgKPL7627se1AN7au0PVSBKXUJ3422LJpOzw7esGxjYtYws0QFDhEFUBi0fzlqF6ljhB2Zx01HSgKTduWrlizfDM2rt2J1i1c0axxB+zZdRgv5ZKTdM5+Vx1ZfeXSr+jVPRDpU+fQsRZTJs7G6hVbdfrgJx/HQYG8JXTE9oN7j3H3thDszkPYuG6Hej5WLNuImdMXYs6sJVi5gp8XiNU8Awf2H5c2yL7yJ0LCd/DosVU2nNvcu5cfNmzYbHm1BCwLemHYPfI26/i7BOaDfV5QltEjd+3qNezcuQuRkbPUHU1LeHjwcMyfPx/bt29Xsr5y5YqSbkyyZH/+n1V8qLjOmTMHLVq0gLu7u1rjlK2EygG761C5JVnbI+bzx+J1fHAWMysIXZOcw6rzbekus40epuURLJZd/Lg/o0aV+mIttEPxIpXQXiwJHy9/eLj5KHF369IbAX4DhbCHYuSwcVg4dymmTJqOsaMnIHjYKDg41EeHDm5qAdhX/kdi3YSFTUHNmnXR1auHEMOZKGuHLkoGd1i+bAVOnrSsDvYh9ujRQ4i+Lc6fO6/7eD1qsaz8Rotl+rMN6n+FaUj2jelfvsu72E+R2r/3IBrVb4qc2fIqUVSqUB0/fhcPaVKnR7kyVZEnZ2Elionjp6NNCxck+Sk1smTMh7IlqyNVssySsqCcfM4vFvTnn32Jzz+Ng4qlq2Fg32C1oDOlzi75P0bvRevsmBDz2JDx8O/VD/17D0CpwqXRoHZD3LDNzyWs/H79HU4IQffq3RtZsmZBtWrVsWXL1qjf7t+/r/XF/j3fCmyPzQU7tO/1OQcwSv7b6g+7QCaETtJFJBrVb44Obd00Kh1x8vhpdHTuoqOpI6ct1Hn5QweOwsRx07B90z54efRCwzqtsGn9TtwXYp0nJDpGFCV2Kzy89xQzIuahReP26NCmkyhQkyTPw1C1kgM+/SQOsmfNg2WLV+t97t15iEnjI9GiSQcpT1fMmckoYXulfGdg3NgIbN60W+r8eRw+dArH5NpbN+/CqpXrZbsTR4+cknew1ueePWsuBg8ehl07bWFBpWw5t1q9A2+7HP5L2IrNSvIfn/+Nr2AOkv/0GH78E6A3ZPPGzWIcTMGE8WGYPnU6Fi1YrLH7Q4aPQM8ePTFzxkwdtPVHYL7u3LETY8eGYpMopjHHXVAxpTucwWDs5Rn3z5s3D61atYKXl5eSvgE9fLrOttRPyivKqFj8eXxwxBwFW0NgxTEWMzF75lykS5NJyKESGtRppn2fDjUbwam1G1o2aSdWhCcCAwar4KtdrR66dPTG6OBQhE+cJkIrFHUdGiBVqrSisc62XTEaXGFn8uQIjBo5Rt3TZu7oH4FaKV1QrVu3xtGjR3WfIWNDzGwoTP8XxGzuaQ+zXz/Lhm5HglsGknBq56JRpb79+nt8+cXXSJQwKUoWK48qFWvptJzQ0ZMxbky4fK+j1nOxQuWRK1tRdY/WrtEUdWs2RbZM+ZA6eQYh5epwd+6GpvXboGCekqhcrhaGBA7HlLBpCB40EpPGRWCZWG59egQgZbLUiP9jAlGegrScCR0RLJZZTMFD3Je8njxlMipWqKDubVoXBpYwja4jbwVye+YpR1+zK0RHONu9xsljp9DZvSvy5Cig0dOmTolUMmPMai8PH1QQhWbx/FW4cv6WBs6ZMWUe1q7YgpaNnNCysRP27T4sCiowRSxlX+9+OHn0jF53z47DGNxvJAb4B2PcSCkrSWWLVdHpa+XKVNaBj8ThA8fg3K4zihUohyrla8OpjTumh8/D0UNncWDfMezYtk+Uy+u4evlXUdiOYu3qzZgxbR4W2xaFWbV8HRbMW6JKBGcndPbsivHjwqIUD85c0LELb7sc/kdY7cRWj2K8gqlffFe2JZVJ/3pYFLi29v59+7FuzXop52kY0DcIQwYOxfSI6VgwVxSv5auwY+tOrFi6CiOGjxSy3WQ708LpU2elzY2Hn68fwsZPxJzIOfCS/C5dojQGDRwihGvFCuBznDl9BksWL8WKFStx/vwFJVl7kJw5EKxBg4ba52wUgFfyHrTAOT6A8umtt5/3DB+WK9v2p/9sNZ/uMrqzDQ7uP4QOji6oWLaKaP2OaN28HapXFhKpVAtVxeKrVbUOXISUm9ZvBoeqdWXbHPVrNdTQkK2at0GCeAnVVTt0SLDtitFgBeU0F07X2bZ1B5YtXaH9mMT+fQekgk8XyyF6FDZdQKz0Hu4eWLd2XZRrzxAkkz0x/52Vn9c29zLgPem+evKE0yfYp2T7QUACWbp4JRxqNUBcIUjmCVOm9NlEAFRE2VKVtS+0h7c/mjZqi+ZNnODj5YcSRSqqK9tJrLPBQWNEAeqMOjWaoIt7LwT4DpZ87oZmDRzRqqmzbNsKaefCjz/EQ1FRoHp5ByCo31CUkevzXh9/9DF69+hjeyI+E4n5uc7bfROo8NC1nT17drUCaCUQfPd3QeOnG5tdItY88eguGGL5stUoWbwsEsZLAmcnd9y7+0DLY+jAECRLlBrdPHvh1tV7WCdkHNBrEKaGzUb/PkOQK3MBhIdNt64hlq9LO09sWLUVzx+/FOLehDHBYQjyH4ZeXQPQo3MfuMrvNSrWlbz2x4WzF/W8bWLxlixaDt9/HR8FcxZDR6cuCAoYJorSNJw8Yi1YwVCdy5euQ4gosbMjF+LMyfO4e/u+povnr2Ltqg0YNWIs1q7ZoMFRRo8cizGjx2p7IViftNuJRP33VfO/HCRj+zaqyTZOQPfxs42IORXOinzGPlqSme0iAu6nYs/ul5nTI9Gnlx96+fgiZMgIrF62Bjev3cKdW3d1TAVnH5w8ckqUqr2YN2s+zp2yyoB5t1v2NarXGN9+8y0+/zwOUiZNJfKrAVyd3ODdxQfr1260jpWbUyaNGTUWw4YMw4rlK3T+O/fzme1lDWXYiBEj0bRxU8wQ69xMeaMCzAiGJHP742Pxn/FBEjMriSY2Gqk8jA6lDV7ABjBv7nzUqu6AZo2aw93FExXFMiiYpzByZ8uD5IlTIHfWPGjfqj08nTujfMmKyJI+K1L8kgrpU2dAmlRp8MnHHyNPrryYO3u+Wr0E59AaLJi/ED///AvSpcuAzZssd2NHt474+uuv4e7mHq2xyjNycEZnz86YMnmKurbNfqaohm5L3Pd3IOa9CG7p4uVgkOvXr+GhPBsFiwHntAaL0Pg5SbIoUk4QPxHqOTRG21bO6sqmO7RenWY6/Yyjr3t3D0T9Oi1EEaoPF0cvHfzVrbMf+vsNQ0DvwejuFYBGdVujXKka6OrZR12qZUtVEQL+XOdDTxgbgUE6ZackPv04DpImSY4xI0JtTySCglHJXlp5pG5gW37Z5xsHsQQGBqJMmTI6wMW4sdknZ979bYCPSGH98rm8g+hG9E5EPbdsJk6Yov33PyVIrGMYiHmzFyLu9/FRonAZHD90Gru3HYR7+26YMFLyKSAE1cvXwfCBo7Fu+Wa4tu+E0kUrYsr4mTiy9ySCZX+z+m3QWqzpMrK/cO4SaNfMBb279cWyBSvV7Uzs2rYb+XIXxOeffoF61RuiVxd/tBCFqVdXf5w4cga3rt3FrJnzNdJb00ZtMHb0RNy6eVvb3dnTFzBrxlxMC58phLFPCPma5DdXm3qhVt/wYSE6eMl4OJTA7OrY+wB2nTEcL7uqWIg6D109Hs/w5NETJS7WK6uN/a5WJtu56ZPlb5zWt2LZCgwbGoyuXt6isA7BymWrcPzIcdy8fkuv/fuL37FCFGF23QQFDMTJw0LM2/bi4plL+PXabaxduRZDBgyV3xsg3vfxtD1+FecrJPguISqVrozIqbOsLh+pS7znrh270L9fIMaOCcWxo8d0eh6fkcoEu01iKqqUA749feHYzlGtbAMqkSw/I19j8efwQRKzBiqQFKXJxtAAWcm6efkg0U9JkCFtRlQpX0WEWwlkz5QDvyQUQk2eDoP6DhaBth4tG7cSYvhYK3rLpi2xY9sOuDq7onLFyupGWrZkmQiiW1HX53ZaxDQhrF+QM0cu7dshhopWmjdPXgQFBqlwMti1cxdcnF0wYMAAfS6Cz8yGq88ujcg0bPt3+KvAa77pHrw3+18ZdODixQva16XCxwZaQn69+wkZ/xRFylxU383ZE4UKFEPCBEmQI2tetG7RAQMDQzTkaXexyjgSuKOztxB1dzRr6KQEPaBviFrPgQHD0bq5G+o7tMTQoHEYNXwy8uQspNevW7sxFsxboX3/aVNlRqIEydGkfnOsX2Nz48ljG+HwUoTFThE8XIOY3ouY4IjUDh06KDlzOgjxtrV+Cm1NolAYYuZ3gsK+r18/UQg/lXpXTd2+V4TkypeuiC8//woRYTNx+shFBPQYqMQcNnoaOrX3RqcO3bB78wE4tXLB13G+Q+2q9TG473BUK18bRfOVhrdHL7Rv6Ya8WQvhl/ipkC5ZFvQU4r17y/LycA3mpvVaImmiFCiSt7goqt3QvVNvdHHzwdwZi3Dz6h1MnzILmdNnR5qUGaQ9jMWtG3d0BgJnQDAe96b1W3H00HGcOn4G58UCP3/2gpDCbkyfOkOJed2adVGD9mg1v1cCXh6VxMTY33x2YymznVBRZ3Aja//v1mchbHuQoBeKEt+1c1f49wlAxJQIUfbn4fDBw1F1kefduvor9u88gPDx4Rg9bDQiwyMxbeJ0hIaMw6rFqxDkH4RfEifFJx99gtxZ8qCjozs6u3VB26bt0Me7D9YsW6vha4lfb/6qMqhxw8YIHRuKq1dfj+FPsAx4X27tS2P1ytVwaueEObPm4NED2yhtOUDfW+RHFHiSSbF4Iz54Yo6uMCQd20fB1s3bkC9PfotU4iXEz4l/RsJ4P+mCCYP7D8ZMETgLZy9GNw8ffPXF10rOAX366rlbNm1Bz+694NLeBW1atcGe3dFr2/J+F89dwuoVa7BdSPzRY2vEr5LcxUu4d/e+uoUNNqzfgEaNGmlf86+/WiOzScq04Ki1GrL8u0iD141JzEyGmDnF6Nq1a9bAEJtlQ1y/dhM9fXojb678+ELIIVWKtLogf4O6TfHdt9bI7BRJ0wpZt4Cnew906dRLiTmo/wj4+w5CWyGEWlUbo3UzVwzqPwrjRk9FHyEW1/Zd4e7cHa2aOSNvziL4/tsEyJA+i5zfXZSgdQgbP1Vd5d9/G09Hgx/Ye9j2RBb4nPPnLkZdh/rwcO+Eixcsdyzx6+3bOgqbCA8PR6FChXRayWtC5S2Bxcsk1VQTLX8KfYIWmWPb9kj6c0pETp+r+8aMGofvvvoBzRu1xsaV2+Hl3hON67QS4T0LrRq3R4mC5dDPdzBGDw1D3WqNRFh7yufxKCn7UyfNgA5tPDDQP1is4MbIkiYnMqbMimL5SglxhwiZ78OapevRvXNvVChRVQR8B/TrKWXTthO6duyBKeOmqzIQ4DsAdWo0RLVKtRE6Ogx3RFk7f/YSwifNUE/G/j0HhbReSr2/qqu00XKeEzlX576HT47AyJBRWLLIWjWMdY7KEYX8ewNbWZHASL4sL5Kveujks46sl898J/WoyauxXV2/dl3XGV+8aDF8vH101sDypcvVUrUHz3949xHOHDuLyWMno7eQ7MpFK5WU27fqgLbN2qJCyYpqSKT4OQWKFSqO4KBgHN13DEf2HsWuzbtw59YdvRaVhXNnzqGnd0/E/zE+ypetgKNHrHEtVB4IPhtHfZ86cSqqL5my6u6du/obp+TNmjkLvXv1xr490bEBXiNmuzqsKRZvxAdFzFI9rL8YxGzIh5aHsUK43bJxCxxqOOCLL75UIvnh+x/R3y8Q506cxwC/IJQrUQGOLZ3QpaMX6tSsC8c2TmIJLNFGVK1yNXwR5wuULlUaBw8e0muygb6UBnj/3gPROF/Xjg3YgOmyJEi8YRPCULFiRZ3gb9xblnuMCxlYVhzT3wWTNyaf7JN5Dg4AiWlRcsS5Y1tnlChaGvGkoX/+2efIljknShUvj7y5CyF92sxILsScJlUWJP85PTKlzw1np84IC52BTiLc06XOgVxZi6BH136YMGY6fLwC0LBua9Sr3QJFC5bFpx9/JuURD318A3VKz5zIJVi7egt+vXUXCxYsFfL/HpkzZcHB/dHLb9I6njVjjvZ7V6pQBeNCx0V1NfDZOZ9z7ty56gXYvHkzOnbsqIEWaEG/ddgEGS1lkpnGyrbV1UsXL+s6yuVKV5J8P6uDpxo3aIFmDVthwayl6NO9P/JlKyLk2wWTRk9H8l/S4Nuvvkftyg3RUPJz4qip2L3pAAJ7D0ETIe8p42Zi+qS5qFO1IYrlLYWMKbKifLHKmD9jKVbMWyPn1RXLq4C6tYP8hqCzize6e/aBryhWUydEInT4RFQtXwuli1aAh4sXli5aJWRzCzu27cHcyEXYvWO/tAGOtXgkiudWnV/N+de7du4V5fO2KKf3sHvnHgwbEozIGZFRXg210PjO0dXs3YatvEhMHA/AZ9dV4x49UUKmJ0DDqvJ9JLE//eD+g5gwLgy+Qm4jQkZg08ZN6nGTCmpdU8A8Wr9mPTat3Yzrl6/j7PGz8GjfCYniJkbOjDlRt3o9tYYbOTRG4ng/w6FqHWxZtwUXT13Cg1sPsGfrXsybOR83rtzQ57onCtOiuUtQ36EB8uXOjyYNmmBy2GRcunDZkpGqVLzCubPnMX/efCXfC+esgWC03jn+hcvXEtu2bkONGjURER6h34lYi/m/xwdtMRvCeSWfKZj5+dkTKzayAft3+gX0F1LJjkb1G2Pj6o0YPjAEhXIXRp5seTFsULBWbPb1DAgYgHoO9dTlVKtmbdCK7tG9R9RgCLp/dHEHva/Vn0S3tbECOOr0wf2HOviDoCuL2nLZMmWVKAzYWPiM9mT5d8Fc/4+SyUP58prQ3LF9F2rXqicEWA0ZM2TBxx9/jPjxEqJyxRrw6twdPl19UbtGA2RMlx2pk2dEmRKV0b6tB2pVb4gE8ZPg80+/07nkI8Si8xfLrmG91kI0jhrykUrSjz/ExdDBI/ReXEQkeNBorF1lua1pcaROmRbZsuTAyePRAS+OHT0J/9594e7qKdbIUu0/tgcHsTA8IedlMgwhIyNFRETg3Dlr8MxbhU2QcfDXfSE0ruttcGD/YRQtXBJVKtXEqJBQUX7KiqLYACePncaVCzfg3M5DhHND9PHuj5qV6uHrL75D+lSZUa2sAyqWqgH/HgOEYIehYztPTB4zDYsiV4jl2xNOLVwRMW4GpoXNwvCg0Zg+cTY8nLyQPFEqZEyVFX4+/fU3r47dUaNCHXRo1RF+3v3g2y0Afj36axjVieOnYoi0F3dXL4wZGYbzZy7rADyuMBU+eSbGjZmIlcvXaOQ9e5CYBw8cgmWi5JpyUoKTevbeQB6V1qbOBOCAQ/muS1oKMZPotN3bXufUidOYMW2GjpKeP3eBEPJmqXfnta0TVE7uCCGfOnkKPXx6oULpinBu64qu7t6oJ+2oRMHSyJe9ANImSy+k7CRl7Y/qFWqJ5eyCw3uO4OGdh9i0ejO2rN6KhZGLpTxHYOPKTdgtSm3o8PFo39IZtarV1cVPDh88gnOnz+ozUV4RHJTKsTdbt2zFjWs3NHF99QD/vhgeHILbNm/epImTkTpVGri6uKoCQfA97b1psfjP+KCI2eDV7680Ca2oVfr0mTQc7biTBiDWLENj2ruTuWRgj649ddTi1g1b0aF1B9SqVBvTJk0TC82qkMTeXXvR0cVdhPtYdWXnypFbKy5HVxN0ZZnpHiTdVStXY9SIUTrt4f7dB6pNc4qLaYwXzl9A/br10bpVa3kma4QwYU+K5vPfBXN9c7833VM/S+JzKzkLtm3bIcqJAxqIMlO9em2kTZMBObLmRstmbdHduxdat3BEwXzFkFU0fGenTmLJLhSy9hPyTiKWcFy0a+OGCaHT1MVdpUJdnRvbrpUbEsRLjB9/jIcRw635ywz12ESsw1piJaxcuk5dgnt27RNrPBXKli6PO7fv6nF8RC4KsmjhUrRp2RaNGjbW+Z3U+gkGXdi3f5+OgqeHolKlStqvT1d2zJjAbwW27H4shPzrnbuq1Bmwz9bF2R1lS1VAkQLF8MVnX6NF49baz8/3nhExF77d+6FB7Wb44Zv4KF2YUdJGoI9PIJrWbYOShSro4K5mdVvD07krcmfLhyxps2PM0HHYtHIbdm3ajz1bDmJK6HQ4VGmAQrmKq4ub/c8k7yZ1W6J9CzcMHzAKowaHIjRkImZPX4iQoWOl/Hzg1NYNjkIiw4eMweIFK7Bk0Qpd23nOrAU4d8aan09cvXJdpxFu27odQwYPxehRY4SwL+tvtNp0tLK0S/u6966DcoQR/qxpetJ2pH2oImsD69/Z02cQNmESBvQPkrxZJiRn1VmDhw8eiYV6Edu37kC3Lt3ww7c/ImOazOjrGwjnNu5I+EMSpBPl1tujB8LHT8OOjbuFmAOQM1NezJ0+XzIPmDphOqqWrYnmDVohsPdARE6Zg6P7jmPZ/JVo0aA1qpWviTEh4/HrTZt3SPKYhHrvzn0diDd08DBMi5iubmsaEGtWrdExALTut23Zrl1EtKjHjg7V9tW2TTuslmP0UvLORqbF4s/hgyRmoReRc1bjNu5YU3GozV6/euO1AVi3hKi7duqm0wwCfAPg2MIJQwODcfX8VdUEuSIRQVLduGGTapAczNWkUVPkyJ4TU6aEv2aFExQydAm1kwrMQRa8hz3Yfxs8NBhVq1TVEdnGqjakyMQGrmT4fySo7O9rT9Bmn05nkc/EiROn5N0cUa5sRRQvVgrp02VCzmx50Lhhc7Rp5YTSJcrp4K/mTdrofNbI6QuEgGsjYfxkaNHUEcuXbBDtfZQQTVkUKVhOSLkjihcuJ9byZ6glFsLzZ7/hiQi7zmIxfPTRJ2IllsOcmQuxfOkq1K/TSCzuz9HR1UOey3oe0x975fI1IbDyanU3adJElSb23TOIS8mSJTVcIa1kurAZvpBhDBns/22D2co34TrFD0RQ2yuOJKsli5ajlOTpL4mToUrF6uju1ROL5i1TF/LGNdvQoU1HJIybGIkTJkW4WMEbV2xDNw9fuDp2Rp1qjZVwOegr/o8JEefzL9CgVhMM7T8CrRs7wt2pC+ZMXYhgsZqrV3BAy4btMCxwpLQDFyH1cugtVvL+XUdwZM8J7Fi/V4T9avQUYnCQcmJc7tDRk7Bo/goEBgxBt86+iJwxD2dOn1drkgPxGH7z+LFTOr0udMx49Onth/ZOzli4YJHWK+sdrdHAxlP0Z2Hq51uBPCZdxVQWn4vSbeogQcv5zKmzWDBvIcaIAsK+9UOilHDQ3t1fo1eh4/vOl2OGDByiA8AqlquEEoVL6oIt2zfsxLABI4Rs28LNsZPk+yq8fPo79mw/gJaN2qF1Eydd8CVcSNmhagMUyy/tMEUW2e+IU0fP4NnDF1g0exk6dfBC315BOCiWtQHrFK1iKgtp0qSTNlwCa9esUyWBXgyO1l6/bkPUdLbNG7dI2Y3D3t37dK10Gib0eNDYIN5aGbyn+GCJma5sVpaXL61FICyxZwnwJ48oACxLiv1dC+cu1EAVwweHKEHXqlwbPbr0RJ/ufvBw6SQkslxJiWBDmjt3Hnr17KVW2U8JEyF/vgI6Qd+AguXG9ZvYuX2XDhS7fOmyWu4GdN2xb61CuQrqCr96JdrNx2emdc/jeR1u/25y5rX/XSJMn735zj6nkSNGoVCBwmIFJ8Cnn36mffXp0mZUAuEC/gyCcfH8Zcybs0T7nX9OlFL2dxBLeSq6iPafMlkG5MlRBE0bOmrgkZ8TMTJYbtHIXXWh/pBhY4UA/MQKb6f9xhxg5NO1l65SlTlDVqxeuVafhaCgodV149pNjA8NQ1//vtiyZYv+xuAtqVOnVrKmlcy52VSMBg8ejAYNGmhs4LcNZiu9LS8p6Eloktf2wTYuXLiMMqXLiWKTECHBo7By6RoMGTBcUgic27prwJVPPvoUrZs54fCek+jfexDSJs+gLm7nNh5o07QDcmbOh08/+hyeHbti/cqtaMHIdwXK6G/tmjsjR+Y8iPf9T9qnvH7FVgzpLxbTqMm4df02Xjz9DTMmzxGiGIkJo6egc0cfOLdzx7DBo6U8w9E/YLCUWagI7oNRwvqaKMB0YzM87eSJU7F7137s23sAo0aO1jnMtMAM+Krq/v0vSPmtg49KcpZntn/uu7fvInxSOJzatEeTBk11PrLxDJDU5s9eiF3bd+P2zdvqhatVvTZ+/OFHpEiWEm1atMX+PQd0mdPJY8PV0h0xaCzOHLuIU4fPYf2qLWglhNy4bgssFQWpj09/ZEydHWWLVULbZu2RK0sB9Ozmj9s37mFSaAQ6tu+MpfNWimFw2xpQ+OI3HBQFgRZyi6YtkCVTVsSLFx+1azng0MHD6tIOHjocG9ZvtAasCa5fvyHHD8XIkJFqnFBp7OvfD27ObuBqZ7H47/FBErPQCV68eoEnT5/g+QsKCbpaXuogJo0Xa9eXdWjfIXh5eGHuzLnqxjl98gyWLliGIYFDkSltJhFkn2kQCx3EYcPxY8fh27O3Vs5IsYo7urnDs1Nn2X9Cf2dcbLrqBg/ighXXdZ8B+6MnT5yMGtVqwqebjwYUsAefi2RMS49bpv/WivhvwPsZwo2ZeE9uDfRz9FfJq9Pw6+0vpFkXhQsVxTfffqvkR4KuXKk6zp66oMd5irLz4/fx0L/vQBFQNzBl4kyNuFYgb3Eh6J5wbd8FhfKXRNHCZVFHLLmK5Woga6Y8qFqptgj9KZg1Yz5cO3RCQJ9AOLfviHRpMmK4kJNRrtgVwRCsfD66FDnwyLjcCfYt00oOGhiEQ4etgXp3797V+cyOjo66Ms/bBp+d5UBi5uDAh48eSf2NrnNnhcQK5C+Ezz77DL2699Y1sXdt3Y22LZyQ4Edrylr6NJmwdtlGrF26ERVKVMEXn36DJAmSIXeWgkiaOBWSimLUrVMvXDp7HQtmLROh76BEu3jOSjSp3xqJ4iZFpjTZ0MihuSimfli9dIMOQnshacSQsahctqaS+fhRUzB10ix06dQD9Wo3RusW7ZWUz5y8IMIfOi1q47otWLF8rbq1F85fgh1CRCwvLuASPCwE69eut73ZmxFV1+zT/wF4X/tkYP+Z0O9skjGei8Q1I3wmCuUtiNLFyiDAty9CR4Ti9IkzeHT/EebMmKuLvvA3L4+uCJI20bheE50RwnXGRw4dKVbxK2xetxUO1eqjSrmaiAibhUVzVqBdS2fkyV4QJUSJ7SqKbSfXrkiS8BdRqPIioOcAeLp6o4eXnx7L8ipesBwC/YaoIUJwu2PzLvTx9UfpkmU0UYatX79BB3sdPnQEEVOmYpkYIiYu9onjJ0QBH405s+dGGRA0dOj29nT3xGYxPFhvX8P/UVm9z/hgLeaXIiFIaCQ21hRuOe2ExGzfyLZu2oo2zdpi3apo64u4dO4S/Hr6oVSx0ujRredr8Zg5vYNunZHDR6v1ywhSdEMp0R4/iVu3ftUwd+tE+PAZCJLD6lWrNb5ti2Yt4d3V57WpPAZ8NlZ0nsetsZpjCoa/EjEJ2ID7Yu4n4RnS429z58xDvTr1UK1KDdSv2xC5c+XBp598iqS/pEB3b1/Jk55I+nNysZgLiHVwUCNA1ahaF9UqO6Cf/yAMCRqBDo4eaNfKFZ3dfTRaGF3ZlSvUhIebF4KHjELP7n4aH7qOWM2tWzpK3k/QPnzzDM+ePNVkT8Zvgv27rF27Fs2aNdOl8EjSbxuSq1oOr+QdaC1z6VIzdoHYunW7hoIlAXOqy60bv4pV9RROrdrrvi/jfAWn1s5YMmc52rd0QbzvEuArIea43yTELwlT4us4P6BYoTKYP3MpxokV3LKxIwb1G47Fc1dqsJFKZWoge4Y8KJy3JH6K/zMK5Suug8uISeOnaQSxckL2jPgVGTEfUyfOQnev3ihRpKxYXu2wc/t+XLv0K3bvPKjhN7moSfjk6Zg5fQ7WrdmIG9essRoc8NRPyICDjKi0LliwENOmTtPvbFcGLCutl5Ifqkiz3tkkPn+zL8u/Euba9vfQcrG1RZP0N/5s9xi/SplMCQtHwzqN0EDq6vxZC3Dn5l1VoBZELhSFZjwa12mM77/6AV999jXy5civEQbdO3igXs36Koe2b9qO50+eI3x8hFrAyxasxrTJc5BbCPkjjafwCVo364ARg0OljErih2/jq8ckdMQkeLn3wI5Ne1U543Q5p5auuHT+ij7jySNnMFsUXC9Pb3h6dNFY2zQwLPkI9fAxLsP40AkagYw4L2Q9KGiQKNSBuHrZImUrT35XIh8lhE03/Q2xqF+DXZ7E4s34QIlZGhGTurMttZYVSqdL2Robwca+cPZCtG3eTgdeEMZ9Q1D4s6E5ChmsX/26hs/A8t5e3lLBZ6ngOHTwENxcO6qVfPToMdU46V6ldsl5wOyzyZcnH3LlyKXTRK5ft7Okrbr+GoxgMOldAfvUzKIgxPp165Etczb88MOPaNOqHcaNnQCvzt2QJ1d+ne70RZwvkSDuTyhXphLate6ANKnSCXF/hsIFS8DNuTPaiBXQrpULunr2lPzsLUpQH7i5dIFjG1dRdsRCdnJH8aJlhPSb6HShsqUrYmrEDB3oZfKF/cwsNyNAKUQ4t5wRiozgiQkuEp8vXz6sW7fOtuftQkpZ6qzUUXknziL4jYMX7cqdg+0yZ8qqJFwwXyGsW70RK5as0s+ffPIJ3J09sGbZOrQRkoz/gxU29rNPPkdmsYBLF6kglrUzhgWNRIe2HkidNCPq12yilpWbU2dkTpsT2YSUuU2SIIVYYSnQTcrj0vlr2LhmK1wdPdGkXis9dljQKCHlSA3HOWzgSHSUMhwcFILDB09iy4ZdmDo5EmtWbtT42HNmLhDldQxWLFuNhw8e486vd9SN3bZ1W53ZMHnSFDjUroOyZcqhaZNmCJ8Sbk0dsoFlp2VKF7fUOeYHv3M/y/nvaBe8prkPE8H7UQFnW2aK6cHiY5w8dhIhg0NQq0otdHLphGMHj2lQj6MHjmH9ig0YNXS05HkDFMlbFFXLVYObY0c0b9gChXIXQs1KNeHp0lnydboG7qA8iQyfhR6dfbF6yXoE9BqIzOlyIneOgqhWyQEezl1FIXPTSG7u8pkejJDBY7WrYfPaHVpOxQuUFaPDCm507uQlXeu8vbSpjs6dsGL5qqi840DYSRMnoWJ5aZ9tHTUKGMFR4hMnTEKAX19dSpU4dfK0Ghv0elB2Tps6Xdqnc9Q5Ufjri+Ufhw/UlU0RZ+9nenNNefzwMcaGjIVb+446epQa/HixxpYvWhFF0GvFkuZC/aNDrFHCBnSLBw8LRs0atbB7127dt3f3XgwfOhyjQkYpEbP/OMA/QAeLNRPBkzxpClSpVBV77Sbn/x3C5e+ECi4KLRGMBAeHBPYLVPc1ybmThyciZ8xRks6cMRuqVq6Bug4NkTZ1Bnz26edKGF9//S1Sp0yPfLkLo3CBEihepAyKFqIruzSaNGypfcrlhYQrlquKXNny6VzpyRNFkE8MF5IuieTJUuh0NbrRYkKVrfkLkS9vXtRxcMDFC5Y73Qhz4uLFi2jTpg1q1679bozItoE1wSLnV3j28hlevIxWEm8KYTm2a494P8ZD5QpVMEoIj3PrOU2teJESOLjrkFhbO5ArS27N4x+/+xFpkqdFnqz5dFrNxLFTsXzBWnVfF8tfBl5uPmjdtD2ypMuFvNkKoXLZGmLBFUHe7IV1da99O44gYsJMBA8YpQKfi1vQxV1ZLOuJYyNw8vA5hAwZIwqUG8aNmawLVxw7fAbzZi8RMh6HWULKB/Yd0WlSHNTFejN44FAkiJ9QyrmotonFi5Zg4cLFOnq+fXtnZMuaTcihHU6efL17h+Vmyo6ESKXXkOPf1X4MMfP6JGN6vHhf7rNXCvj9yP4j8OrohZoVa8G1rStWLFip5Lpi8QrUq14P/t0DMLT/MJ17HNh7gM5LPnHoBDq7dpG8zydWdBP4dffXCF0cRLZr8264tHZDjQoOqFGxjljOLiKnJmH10k2S99NQt3pjxP8+MbJnyoM50xfrmIIVi9bruICO7b2QLkVWMSbccOHMFTx9+ELHE/j3DIKvtz82rNmi42wYgjNsfJgoyIXx6aefSptKjunTZug7UfaxbY0Wi3j7VmuxF04ppNvbp1t3HD1sBSahYtWgXsPXAizF4s/hwyRmkoc2HPtkg93He3fuIWxsGIL6Bqmmemj/YRTKUwg5suTEji2WBX3i2AnUrlpb+4o4T9keG9avR+WKVTBk0FB1kROcV7tqxWq0beOoo1/Ll6uAJYuXqRu7t28fdWFz0j7BZzQC530As5QeCKbfOP3MBg4OadK4qRJC/PjxhYjroaNrJ/hJns2YGomWLdrKb3TDfayxtTt7eGNO5EJdwpDnmPTxx58gR9Y8qFmtLvLmKohvvvwOX8b5Bu3bOeO2bc4kuwIYzITHd+vaTfcRFJAGJOPWrVsJkbXTaVL2oIBp3rw5qlevrmvM2lvU0fXm7YB3JjHTlX3/4X08fvpYvlnPw+fiaNnqVWugVPHSqFqpGtKlSo8fv4+LFk1aImzMRPX8fCtKz3dff6eRoYb0H4qm9ZqjSd3mGCRk29PLXyN5+Xj6opd8/ineL/j2qx90tHYnsbyYOjp2RrBYxQP9h6JZ/dY6t3m/kLR3p15C6HLfcrUwOngCVi3ZIBazWM+TZ4m1eA5HDp3C7h0HsVKs9uDBozB4QAjO2BZXINat3YAC+QprVwcF+ulTZ3TgpcFJzt8VRTZjhow6U4GBNwzo0jdznZkPLDPuMwT5/1tmbzo/JjEzEp/pljLgaZQZQwKHwdfLF9MmTMeciLkYHDAEw4NC4O3hA+dWLggbNRGhwePg5+2HFQtX4tXzV1g6fxm8XLsiYvxUTJ0wFQE9+soxoYicMgstG7RBgxpN0LtrXyF6UXSnzMeh3RzQNxglC5bHLwlSiRJVFH49BmDN0s1YOm+1lPUItGrshJKFK6B1k/aYHbFQfxs1bAJ6yXWGDxqL7Rv34MmD5zoOg2vCFy1cTNtR+nQZNGCI6TrhoNUePj0xO3K25jWVb85CcXV2w5JFS6O6HNasXqOKOMMSm9gMrK+mzr4Jprz+f8vsfUcsMUelfwUr3MyISA3+fu3ydR1N6ezkgs8+/gxBtuUEGTmqZ7de6O3TB9evvN6Xwmk440InwKWDq1T0Za+RQ9iEiTrPefToMSJArP2csN+1s5cea/A+ETNBUn4pgsqymH+P6hrYt3cfSpe0goOQYLnIB+czsz+4fr3GSJYsJbJnzY3yZSoLYfdHxJQZoq0X00AiefPk13nQjAX91ZffIFOGrPg5sbU4xtdffYthQ0L0HgQJum7devpbg/oNbHvZh39fNfd58+YiIiIcc+fOwalTJ18rE0b48vX1RcqUKTXACAUuwbpihPDbhKmpz+W57ty9o8RsD3p0Orl7Iu4P8ZSQk/+cQhde6eTiKULaH/ly5tN8yZA6gwbJGTdiglhbjgjsMwgD/IagSJ6SujoUibl5/Tb47JMvEPf7BHBp46HTo9zF2iI5N63bCmmTZkR+sZ4ni4V2aPdxIephKFesMmpXri/HdUEfn35YtXS9tIk7uvbylInT0UfKNWxcOKYJuXAK1aULVv/m1i3b0LhhUzRr3AI7tlvu1TeB0xpDxJJOny49KlaoqOMAWC5KDkKM9FLxM8uJW3vL9a+GuS/vwc8x3dfcz7nHc2bOlXwer1by+mUbEBI0ApVKVkaRXEUxOXQKbly5iZlTItG0TjM0rtVYSXvJrKXwce+OEQNH4talW5g2fhr8fQIwb/p8jBKlpm7VBnASK5mR2np79xfiXYMZk+ahYO7iSJootc5LZ/S2S6dvIGRQKKpXrItaUi5VytaScm2HIP9gDShTu2pDJfCOTl7YteUAnj18iW0bd4ohMUyU5dZI+nMyFMxfSGNgG1y+dEVnWwwfNhznz5+X936BKRxh3ra9yi17eXXx4iUprxE6mPXmdbs4DLa/N4HlZdKHjFhitiXzSWH7QJfNtMnT0aGtc1Qf88kTp7Tvp2XDVjhvC46wcM4idOnYBauWrVYXFa9t5s9euXxF5ypzVLZ9+EeObOSAsDNnbK5SOZwryNBVN2/23KiKabbvC+jGfiFCiuT86uULde+ZN+DCEcWKWlo4U8oUqZWgS5UsK+/dAW1aOqJEsTL4RQTC5599gbSpMmgf5CURBtu27hRL2SHqXMvC/ggJ4/8kQj86/B+xdes2tczLlyuvwpO4L9bXmNGjkSF9Onz37Tei4Q8WIRJtDZ84eRK+vXujePHi6Nev32uWNAXu21aQWA+0Xsnfq98YFOepWM6v94+zr5XTjL766hsh1c/w3VffIf4PCXQA2JjhY1GuRDnE+TQOqpSrIsJ5IFo2aiVWbwtMnxSJ0UPHoVzxyhrBi4OCaleuh1xZ86m1TJJlVK98QsTN6rXW1aMypcqO7OnzoFalemLVzcTBnUeF4Aejqgh/znXuL58vn7uOY4dOY9CA4XB37YKuXXpi4fyl2Lf7EObPWar94FMmTUWZUhVQu1ZdjRb3RzCRo2i1zZk9B/nz5keOHDl0oX52T1CJ4iA9M1rYEKc9Wf6V4HV5T6MImGR+YxcIx5csmrsYW9Zu1TjWhfMVQa0KtTHANwgTR07EnRt38VKs42b1miF5whSoW6Uu2jZuh6plqolF3BDjxIqeHjYDjk2dMGPiTLx8+hLb126Hbxc/tKjXBhVLVBfCbSCWdQ94OneXcnGEd6feoiQNx9plW7B7yyENu5rw+2Ro39Ids6cuxtDA0XLtZkj5szVQMF/2IjrPnT17W9ZvR91ajZAoYRLtVkqXJj0mjI8OBcwxAIxKxm44MwKbcRvaO7ZH+JSIqLxnkCZayJwGynjnY6VOmtknlLT6Z5dfhPnOvLPf/6EilphtyXyK/mBt589egIplK2Hp4qW2nZxCdRhd3LwQPiFcB3AxpqyXuxcG9At6bTQwQS3evaMHOnfqIhq/5W67eEE0yeEjVPOkm5egcOEUkdat2uigife1cv7+G/v7uGrOMzx98hjPpLEyj8z77N61Bw61HfD555a7mYku/RrVHVCjWm1duvBrsYpbNmuNtavXC8lHkw9XHcovGjwjf9WsXhtFChXTQWSzI+e+JoDv3bmrffuZMmTC8mXLbXsZU/oiQseOhVeXziJQrMF6PG/r1q26/jJJOSgoKCpAP8Hfmd4+MctzMGKdkLJudfAX3/n1ekLPRN48lmX8VZwvtS85W8YcujraTwkSIX7cBOrCXr5gBYKDhovVFo4Rg0fDo0NXnZ/MPuN+vQbC28MXAwOGYVBAsBJttnS50aROS3SS46qXd0COjHmRK0t+pEqSXkm6X68gnDt+Wa43DW2attcBR+tXbMGsqfMwYewULJq/DCeOWcsB/vYCiJgcicoVaiBJomTIIVb9xAmTo7p7DLj86SUR7hxMxBWz7MuY3QxcZIRp126L0I0FS7C+8fPf1Y54XRIWydncw9ybbvXt27dj7KhQXU6R+ZwsUXJ8+tEn6r6+d+se7ly9g2P7j2FW+GxUL1sdzi1dsHzuCvT07IUvP/5K8jsb/Lr5w9OpM7q6dMPJg6dw7cJ1dPfogRrlaqOpQ0t4dvDGlNCZYoWHCik7waFKIzg2c1OSDugxCH28B4iiVAf1qzfHzEkLsGvTYQztNxrF85XH91/Gx8+iDHDFseePxbo/c1nLjVPmEsZPpO5rjqpmwCWCivaWTVs1EAqNDYIr6QX2H6BTQtnHTty9c09XbVu9co2G8OzZoxe8u/ngyOHo4CWEaVMm77hl4n6z70NGLDHbkvmkiPoAbFi3EWXF0pgWPs22RyqVWMULZi2Af4++OLr/qFrWI4aO0JCd1CrtwakF/fsHaj8z1yzmfVlpSdR0AXG5RIPz5y/CuYOLznG2nwrz3oDkIVbc75KePX2Mhw/uS4N+LgT9JEqbJk6fOo2+AX3RuFFjlC5VBqVKlEHJ4mXw3Xc/4Is4X8HLs5uGKI0JFsv4cZPQwckVhw8dw4plq9TK5khvTnUzYOOeK0IhU4aMyJUzFyKmTNE4w/Y4f+4sNqxfp6tIcYlHZ2cXzJg5M2p1KcIICgoQI3TfHtRWVmI25EyL+YVtHr7BUyGzXj498dHHHwkJx0PdmnVRtEC0l6JkkVLaj8mRwGOCQxEyaCRaNmyDutUb6aIUo4eMU/c0+5yb1muF8iUr62IWYaOnCJGclOPHaEjOlELIGVNmE4LOp9GkeMzaZZuweDYJfxRmTp6DUcHjETpqEi6cs4JnPHn8HIsXLsfksKliRQeLclVXyr0shg0ZIeQb7erk63DEfK+evihatJjGAeDUHIKrG5lIbCS/UqVKoWmzpjhxwooRYBDdxv8esF7YE7OpKwRd7rt27cK8OfMRMTECfXz84NrODWNDQnHr+q86gGvymCmoWLwSCuUohGZ1mmPUoNGYOn6aWswFZR/LZfuGHRjBgC3Dw7Bl1Vb08vRFvK/iIX2yTOjYtjMixs3CuqXb4O8ThDJFqqBkwYpoVLsVOrX3QbumHdG4VmuMC5migUcunryJeVOXoXbFhvjpx6TIkDwHfNz9cGzvOezcdBA9uwRoUJgA3/4YGDhIymlJlJEhL6eevZkzIkXx26+7dmzfoV10Q4YMi1pkhDKLK+ZxtDYjhpGUGzVojCqVqmDVilV6jIFpV9zal5P5/neW3fuAWGK2JfNJEfVBLJDd+1C/Vn1dVeqOiSMruC2f2Uc0RSyOm1dvSQOcioA+AdoPTRhXNjXIqeFTtaIyqg+DQ8yYNlO1SAaLj6qAsjl//oKGIuQC5Wbhi/cJnH5GIv5N0otnnDv8WN3ZL57Ten6i/c5GeLFfneH9GN2J3QPhk6ciXtz4yJ+3IE6diF5o/cXzVxrEwiw9x3CpDD9JYr554zb6BQzQ0cgxF5pg5LGWzVsoGaVJlQreXl6ICJ+CtWtWY+/ePRgzehTy5cmDNGnSwM/PDxf+YM44n9cI4LcL1lHLajYD7OjOfvKY4WTpkYi2JrnaT7KkyRAnThxUq1wdjq2ckDNrTiRNnAzVK9ZAN/duYiF7oH3LDnCSVDRfCZQtWkktZh+PXhgWOAJujp5IFPcXtaAiI+ZJ4QI7N+9FkP9QODZ3Qf0aTeHc2h0D+gwRy6yf9j0zrOO44ZPUaubI7bYtXODnG4h9ew5h14696OsXJIpUe3h27Kbbfn4DNerb/r2HJX+jPSNUdGfPmovyZcsje7Yc8OrshSuXbFaaEEKTxk00Qhujsy1dulRd2l5dvaLKiAShXSh/kXB/03W4703EQty9dxfr16/XVebWrVyPLeu26pzy31/+jv27DmDssFA0qtkYWVNnQ77M+VCrfG2UL1oRRXMVRd3KdTFpzGS9zuP7jzEjbIb2TdOablCtAcoVLQ+XVh3h69UXXd16oWmdtsiUMidSJs4oFnMTBPmFIHLyInh37IN61Zpjx0YhUmk6u8Va7uTkg5+kTNkmalSoh0O7TuHWxQcY4BuM5vUcsWzBGpw8eg7nTttHXPtdPXz0SvF9SNaMr8DIeX1694kaIf9EFML9+/arS5sxtAP7DdBYDn69/VBOyjFyZqQeR5j8ooFjugIMYonZwgdJzP8NqLl7uHqgZZOW2Lbp9dCMp4+dxuxpc7B0/lKN/tXPv78uNE6YPjHG0d6wbgO6dummk/Yp5CeFTUaAX0DU6EWSNV1GmzdtRcsWrXQupyGw96mSkhwYYeulEDFd2r/T0hRiVkKWRJc2p6CZfl97XLt2Q4i0tRBtoJDvTY2fTAFNAn/yiNeMPmfb1h3o4xugywRODZ+BypWq6ojkmFixbDmKFSmKX5IkQdwffkCKZElRrUpldPfxFuWnL9KnT4e4ceNi1arXtXnmN5/RCA0K+rfvwYgmZl0ZTdKz50LMTx9HW242ZZCjmTu5e+ALIWZOUyuUt7AGqihXoryuy5soXiKULlpaB4QFB4WgUumqyJY+D2pXqa+LU3B95npiQder0Rjenr1weM8xzJo2D3myFoCrYyfMnbZIl3fcvfmAWHVCuL0Galzmvj2DxFKei5FDQtFSLL/K5WvA3aULPEURyJYlJ5IkSqrT2o4eOa6LmbRs2lYjf23bsgu3bkZ7NEiqu3bu1qAi7KvlwC4DzmN2cnLC999/jy5duugAy06dOqFy5co4cOCAHsNBfLdu3VLi/Ltg2iWTaasGHBTFmOvsW922eTv27TigEbUGBgxCkTzFkClVFtQXku3p2VMsX3cdCPbTt4lRPE8J+Hbprf3Kxw+ewNpl6zCs3zCcOXoWOzfuQlCfQdi9cQ/WLdkoFrELsqbJg1/ip0aKROlRqlAldPf0xxSxoudEiDzqOgDtmrlh0ayV2LxmNzq264qUSdIpKadNkRHhYyNx+8oDKcc5QvL9sGrhRqxfuUUUiU2iBEWHAL54/hIiZ8xSC5qxAa5cvILxoeN1UBfnLROMZrZ+zQaET4rQ1bHo3mbfNCMccu1mege56lRMmUbjJZaY34xYYv4j2OoFB5Qwuk2lspXUnW1fYSgIORKbU6qqVKyqpGrmINsfx9iz3by8taFSyHAReE4viJpC8Eq0byHnI0eOok3rNggNHRd1fsyK+06DhCHPSzLmM5OMHz24L5az1U/FRsc+ZyZr1LYF9lmNlrwJChyEC+cvYv68BahVwyFqHrIuYPCUA8qsczgydMzoUKxcsQr7dh+Ad9cecHZyjXKzGZCsFs5fgAJ58+OzTz5F86bNdArH4cOHcPXqVe2ndHV1hbe3N/bsiZ5ryeekwGdfM4U7icJYYG+rLCxS/g2Mk86k3gmxlF++soJaWEpMdJ7eunlTF+D45ptvVBinSJoCWTNkxTdxvkHc7+LCVfKL85q3btgBX+8+Ykk7IGu6nPjmq++EuH9B03qtddrTAL+h2v9cQMjjx68ToLOrDyaOidBR3DPD52rM7YK5iiNnpnwac3ty6HSMkfP8ew3AxHFTETpqIhzbOCNv7oK6Bjfd2PSCTIuIFCWpFnx7+GH7lp04f+aCelDY7vg+nNtMcMDkogWLNBaAUTwuXLiA3LlzI4koXFs2b8HKlSt1BbbQ0FA9nm2G5RWTMP8qaN2WazMZq9keXKLVwcEBzZo2x+CgIegg71+yQGkhz7LILfn0zWffI3OqrHBt7apTohrUbAjnls7o26MfnJp3QKGchVGmcFkd9DVUiHnhzEXo1cUXnTt0weZVWzBm6Hg5pjgypMyOssWrootbD0wYHYGZU+Zj+KBQOLZw01XDBvcbgdlTl2BQwAgUyl1S68EXn38t9xmEezceY8KoCBTOXQo+nXoL+V8W63ovdm/bD7OAD2XSiqUrta/86uVrWj4TQifoAhWUaQRXmtq5bTciJk3FzKmRmDh+EoYNHh71O2dJBPTpq6O4OcvFglFqrLy0T8xLbj90xBLzfwAryeZNm1FVrLKBQQOjKo0REgRXVOGCFVyHtLdv7+i+GRvOnjmHCeMm6Hqr5+QzV5Qh+XBwiz1IzK1bt8V4OdZc/72qqHxOSRyZzS2f/fGjRxYx608ka47apms62gKeMH6CxuXlalvE9GnTNVCGfx//qON0JSIR6ASvQ7f/7Mg52LppO5YuWo4iBYsiWBp/TBw/egz581mDoSgcYoJ9gTlz5kTnzp1VoBuQlBlKlfvsXaNvryzk3vJnrGXrG59F/udzSX2xr5MElUDWu7y58+r7m/T1V1+jQd0GWDRvMdauXI+B/YfCy8NHl4XMmC4rShQqoyOzm9ZvjWJCKInjJ0feHIXRs6s/Av2HoE6NRqhVuR483bxRo1Id5BJLukn9VhgSOAJzpi9C5NT5cu0VOHLgpBIxVxPz8vRB754BmpYtXoVD+4+hZvU6qFCuks71vXzhCn6l1SyvYIiOiivrAK1jzmww7YrWMMurUaNGaiVzXEB3n+5wdnbW4DAGf2fb4bVZN5jM8xpwGhct+AL5C6JcmQrIInlaKHcRsWDbo1m9lkiZOA1yZciDgO79EDFuGoIDQ7B41lJMGBGGamWro1LJKqhSuhoa1myMNo3biVJUUJSpeMifraB+r1O1Ado264ChA0ZhpJD0kvmrsWD2cvTpEYhOrt4oVrCclEs9KYvFGOA/DIXylETqZJmQM0s+1K7SACsXb8DxQ2c0yEgt+T5+VDh2btqPs8cv4slDyzPEfNu3ez8ipPz27twn+59gxZIV8O8doKtM8XdGWzu8/wgWzl2ExfOXYNqU6ZqOHDoKTqNi1x8Hz9apUUcUMF9ceW0xHiuZMjL5+XeW2fuEWGL+NzAVhNZV0yZN0dmzc1QgA/a5qVzkRo5btmw50qRKqxFyaJXZgxYeB4LQvbNkkVTgqdPVbR2z/q2V8zgqe/rUGe9n5ZRnJinTja0vJ4mufLWO+VWIg0RLcjbgaM12oow4O3VQS4hg90Gblq1RqUIlXcXGQEN92rLl2fPnup710kXLsGHtRrGGW8DV2RUnTpx8Le+OHT2KgvkL6OIO/fv1f+3exOXLl9W6admyZZRQ5/kkNVpftIgoMOgu5v63Vy68r9zf9mfB2vca3vB4DAfr3MFZLUxDzt98/Q2KFS6GurXr6zrOzRu3FoIOxshh4zFt8iz4+gQgY9rsiP9DEqRJnhFtWnTAgjnL0Ev2Z0mfU+Nquzp1QvVKDqgoZBIklt28yCWYG7kY08PnICx0Cnr49EaxIiUQP15C5MuTHwF+/eHRsbNYXL1x7MgpuLl4oGL5ylguAn/p4mU4uP/ga8oFy4MDh/i89CTRit6wYQOqVKmiQUY4+IuCnN4NkjJjm1+6ZK1m9HeXFe9Ly551w/4+VOJIzG5ubnB1cUWrFq2RL0cBVCxVSUi5BTzad9ZR8LMlj1YuWI35MxYhbNRkLJu3EpPGTNHlZE8ePomNqzbBpXVHZE+fS9+fsROSJUyB+N8nRAGxqMeNnIS1yzdLvgfrUpotmziiRpW66C+Kk3+vIPTtMwgzwudL+TbGxx99osFiWjZxQn+/wRgyYITGQ2d5MkzqpjU7sGfbITy6a3WtcczCmVNnMHfGXGzfuBNP7ku+r9qIAX4DNDiSwaG9hxA2eiImjZuMebPm67RRzlhht9zRg8ewaslqhI2dpMvl+nT1iZ4aasMrWx4yL9nO2Mb4ORaxxPxvYRrcndt3lJQZEerIUWvYPwWIveuQDbKzZxdtRE6O7cXCiu6TZF8LR2BzUNe40PFo3bINggYMVFeRAT9z4AQtg+VLV7xRwL7zYH6JNWclfrZP8o95Ju9p8pX90X59/MRyqqkLrxvw9zliDRcpVARDBg1R4af7KbRt1+ExHP26e+cePZZzK+m1CAjo91qfJK1eDh4iya9YLvlqgxEAPJYrS7HfctasWVFaO6/NqW7GVRlTAP/fg/e2T2+A3c98VnshRy8F45bXr1cf8eLFiyJok35Jkhx1ajayCNYWNrOeQxNUKFMNzo4eCAwYLNZuXzjUaIiC+YqjWqXa+jld6sxIkyIjmjVqDa9O3eHp7o1Obl1Ru2ZduU+C1+6RMUMmXcxkxPBRuHvnPlavWovxYydI24hAvTr1dZEE+ylTZ0WQc5ARFa5dO6wpUV06W20sX958USRMhY7Lc5KYzfxzvv/fWV7MW+1CsBGLAesb61PPnj01OhmJrFDeIvhUiPXnBEkxaqgVuvf2jTvw6dQDZYqUR3fPXrqwxJ4t+3HpjPX8KxatQtUyNVCuaEUUYX6Xq6nhU/nuObPk1r5/LuxSMG9xxP0hEdKkzCj53g2rlm8QS/eoeiz8fQdI22qArJnzIG2qLCicvxSaNmytcecXzF0qBPpUCPiCnLMe1y7dtOqO4OrlKxpYade2XXjx+AV2bt6FEYNGYuWSVapYc0zM6eNnMHXiNPj5+KOfb39ERszC9cvX8fj+EyyZu0SUjTCcOnJa33PShMno4+uH/fusMQAEy4aBcuiJYttiOzN5+Xbb2buBWGL+I9gEHEHSnTJlCurXr48JEyaowCZUiJOEbNi7dx9y5cqNL7/4EpPCJtn2corHdcyaORvTIqbpwK8UyVMgcaIkWLRwke0IK2qTV5eu6NbVOyoo/HsHNqj/kEyjYwPcvXs36tWti65dvKLmQRpw5GfvXr3g6dFJ5+Ya0OJ99uRZlIv71PFTGhqQoQAb1G+IunXqiRUcHRyEjZ1z0EnOGzfYWd92wpQjups2bYr27dtHrSTFsuW5FBh/t5D/c7DloX3FfBNsP9H6UMXCpgiZ96UVOnToUOTMlVPqYGKdr/r9d9+rwI/z+ZdIlTIDWjZ1hGv7TnCo2RABfYJw5OAp7N11SKye3qhZrR56ePvp+sqMZf7pp3HU/e1Qs4HGNE+fNouS/GeffqbXTJL4Z1SuVBlZslgLbGTPniNqLACfkR6o1aKUcc55R1d3Hd2rkPegx4IxwM0MB4LWKJfiHD9+fJT3ih6thg0bolatWjrwijAK1t8FXts8P+uJAa334cOHqxJPRYjrKlcqWxnZM+RQ9/SQ/sE4vOcoJoyahLQp0uPrz7/V1b6Wzl2BrWt2Yt+2gxroo1HtpsiQIjN6dumNRbOWYc2S9XBu7Yq438VH8UKlVTFKkiA5kiZJjYTxf0bpEhUwTMjTv3cgQoJDRckZh6aiLDm1dUOv7n1FUWI8+ixo3qQN9uzej8cPn+kKX0H9h+oa2faeJJLuptWb8PDeI5w5dlZJee3ydRpymF6LFYtXImTwCISPC8eCmQvVMr5w5iLu376P9Ss3YMywMVgvZH/13FXs27kPoaPGoVWLVhgzcowowtHdfMxDU05MbGumvX3oiCXmPwLrhl394GL6dHfSJRhTK7evRwvmLcDXX3+NHNlyRK2/zJjbjOrFaF9cBrFd63ZInTINcufMjUEDB2HpkqXoItZ29qzZMVEI3Qx8ee9g8kySyRvNHP4T4WovKJmHPt7eaNu6DbZv3WYdbyxq/sk5586eQ1DgAB3Bfv6cJXB5zAuxqn6zEfPD+w9VkaHiU1Gs4gL5CmofvvZz23BMfm/etLmuhMMRpDHBUbwUpBUrVsTp09ZIU4LP9M641yQ/NP0JmOcmadAi4ZaeAfMe/Dxz5ky4OLugfLmKGvbUIuYvkDljDvj1CtTR1GlTZpLyccYmIYq5sxahi4ePCPJh+n3owJFIksiaepMsaUoUK1wGiRL+rN9N+jlJUh3Ux5HUrP/p0qZDgfwFdHqcPfi9UoXKugiCEcwmTC3Lm0orlyDk1EMipvBmhKlWLVuhcePGUd0RMS3Zvxq8P0mF+ct7mechMQ8cOFAteA4CO3r4GNo1d4JLGzcE9OiH2pXrImv67EiRJJW6pLuL1Rw5ZY6Q32h0cemGDi1dUalkVeTOnA9tmjhi7dINuHz6mhDdJrg7eiq5u7TzQLlSlfHJR58hQdxEKF28EgIDhmBQYLCuRf5TwiTImS0fChcoCbcOndFb7ltFiJxu7c0brUUnli9djYL5iuqyqw8fRscA4PTQAf4DsSByEfZtP4DI8EixgBfrDBKG12WfMhf2mTh2ojx3JHZs2Cltkd1Xv2PB7IUYGjgMe7buwaXTl7BOyHnJvKWYETFTFIfS6hljDAN7MN+s8rYs5lhithBLzH8EqRum0hBsgL3EgqNWbr+6DSukWm+2ukQtv7tPD3z95VeirTqqO459oQwwMmFcGGZMn6EB+tesXoviRYurAPspwU/aP12jWg0cPWKtzGLwXlVSPqotUSiqFm77TqJkozOg0GK84+Chw1TAEXS3PntqLT5gsHnjJnRwaq8u7du3bFNqmCeS7wa8FwU/l6b7+qtvdJlA5rHBNRHsHCHLOb1c7N3A3IcekcGDBqNmzZpSVqtes4BIcO+EsLDlYxT+zePwWZmnJGTWR77f8xdm7XELfK/t23egdStHfPP1t1oPv/82Hpo1boMZU+eibStnfPnF10iYIDHy5yuMjBmyomDeYhg9YoIu3VisSGlducqQ8Ccffaox0NOny4TGDZvpIiUcLc8BjQSfKVKUJ8e2Tjod8Ndb1rRC4uzpc6hetSbatGyLa1eu6buZbp5bN27p+sw1qtXU1Y1M2fBdzHuyC6JJkyaYOHFilBXN/fb16K8C78nEa2sdtyUDDkwbM2YMevTooQMIaSE2bdAceYQoOfCLg8CYX19+/jUa1miMqeOna6pTtR5K5C+FqmVrIE3S9GjduJ2S8dI5KzDYfyhqVKilo7r9ffqhT/d+KFawFL6K8y3i//ATugi5b9+yR4h5GBL/ZClLcX9IiBJFy6Fc6cpiABQQWVMW08Jn4eVzhgNeKaRcDK1btIua8sRAR+fOXoCPV0/kz1kQzm1cNY76sKBhGkmP4NSpxfOWYNXiVdi8ZgsWz1mCAzsO4MHdh9i0ZiNGDRmFNUvX4PKZy9i4aqPs24RHYnVzyliu7LlQqGAhHD5sLdBjwLxk/jE/WWamXD90xBLzvwEri33jDgkJQcmSJdUFGwWpQwyOoI3TVp/uSkXm5PvcuXKjUsVKyJE9B4oJCdMi4ELjFDbEzu07dbAXrbmI8KliOViLKrBekvCtz7aLcmP7+E7D9pwUrEzGRcb3ibKC5J3mzpmL2rVqv+bOJzHTGlahbHtXumPDJ0/RQTRzZs+N8iYwW+xdnBT0/QL644svvlDBFBlpjfAmOP2D09MqVays4QONG5zKlgEJmQOM2FVBC9qA5c/nfZ+EBZ+VBMV+ciPs7t2/h5u3bioh2+PsmfPo3csfSX9OgR+//wlVKtZWd/UP3/1rP3S2zHlQz6EpcmbPi48/+hiffPIpcmTNhSIFi+PnxEmRNnVGdaM+f2rl7/69B3QpTi5MYdrH6FFjUFnKYduW6JgABw4cROZMWVRBYJha1gMDepv8evujRLGSGnfZjB8w7ZKeFypU9kt08jcSuLFk/4qyM9dhMtc37dP++tzPoCdU4hkMZc+uvSiUzyJjzgOvUdEB2TLmQo6MuZEhVSYkT5oSKX/mXOTUaNGgNYL8BqFSqaq61nKEEHbF0lWQMO5Pen6h3EURMnAUakv5JP85FfLmKITG9VvKPQ5IPj3CsMGjNJoaE/v6Ozi648cf4usKbB5uXbFn5wHJ//FIkzIDypSoINa81WXGNZeHDBoOZ6eOaFCnKTq0doF/jwBUr1ADY4PHWrJI2u7mtZsROmIcwsdHYPrEGTh78hzu3LyLGZNmon/vQBzYtR/3b97D4rlLNF08fRH3f32ABXMWIH+e/KJ8VccpO4uZ7Zd5aMrqNXn3gSOWmP8N2ACNACCokTOe8vz581+rQCQchtmzj+tMS2Xc+PH45Zek2qgKFyisgmVUyGgcOhCtNV66cEmXgrQHrUYSEAWUCjR78Lbvct21PR/JldNdovJPGiEbOMHpLaNEAHfx7IwD+6MHhLDx/84k7/yb7XyCRMkVajo4dcC8OfOiiNWue1/BpQGLFyuh+T10yNDXyogjk3k+l9Y0S0Taly0XHODo7GnTpkURNgmN+W/S+wK+t1rJNhLmd84hpfJCsuZvFIQG9+4+wJRJ08UyHYTpEbMR1H+IWMSlkDjRL/j2m+/w3bc/iFJTXcpsgvZbfvzxp/j008/QrnV77N65F8eOHNdY2P37DkZ3bz/Mn7tY6r8oBVJOoWPHo7Onl3qOiDVr1qKaCGh2PdjXh/oNGmi5ValcRa1Og+fPXmj72LFtp7qs7cuM4wEYyCNjxowI6Begv/Fd+W78/HcJel6bdcNsmezvs23bNu0WKVK4KNq2dkT9Wg2RK0seJeNiYhVXKlUN7Zp1QOG8RRHvhwS6ZZ9yf98gjAuZgCYOzdCoVlOUFiuXecL0U/zE8HDqjAF9BuGXRMnE4v4KdWs2wpSw6bgtZEhydmzrJtZzd1FkI8U6nq3R1XguVxvr06s/RgjJZs2cG4UKFMf2bdELhpwVAvVw8xKlqzEcqtfTwDN7t+/T0K3HD53EqxevcOTAEV2KcoxcY1C/wdi2cRtePH0h2+3w7+mPdSvW4c6NO9i2Ybsex/M3rdmsv587dQ6eHp5atjt3RK8exibFMjLE/HeU1fuKWGL+D7CvLEuWLNF1egcPHvyaVUUBQwHCyfYMtm+EHgVg6JhQtGrZRgTeDGzesAWBfQe8tpYsp13pPeQfiYlTgixiFuEpxGyEVxT4NcaudwZ8DxsBUygzbnOUILV7j40bN6KjW0exroZHCWGeYxKnV9Fy5kAg49K8ef0GfHv0glNbp6jF2Q2oGJlymj1rjq4Ly9i89mXHPO0b0E/XhWbftT3YB+rk6KSudeMN4XPTWjcCw/5a7wP4vHwHkrNxx5NAaHEylCXfzV7ZoPXyTAQt6xZnFOwVQT9l4jSMHT3eFq3rBG7fuouWLdqJsP8YDeo2tpZttMOVy9fg5uKJ1CnSwd3NU8qWQVruYPTI0QgKDMK1a9fwqyhF/aQcOrp5vDaoj6sUsQ86T+68Gg+bFv+4seN0pL27m7su8GJf7/n8AwIHIEOGDHBxcYka9MX35vtSueL271ComJesF7y2IWZ+NnWdc+Pz5MmjpFiyeGlMCg3HpDHhcHP0QO0qdSXVQ3OxjhvUaoI+3gHYtXkfhg0IEQu1NhrXaY4WDdugQc0myJk5L76K87WQd3w5vpVYr6IY1WuBzz/5Aj8lSAKnNq4YP2YSwsV67eHjJ3nVAj7evdHXbyCaN2mLksXKI1eOfMiaKScqlK0Gd1cveHv5YrOQ6qOHj7F61Trs33sIx4+cQfDQ0ejWpSeaNGiODm1dsH+XVTYP7j3EulXrMWvqbCXc6ZNnYPmiFULKz3Fk/xGMHzkeW9Zvxd1b9zT0aETYNOzZthfbN+7A4jmLcVZImaFIe/j0QJpUaURRC9X8MmB5mbxjet/a2d+FWGL+A7ypgrB/hJGiOnbsiCNHovsqjRDk/D2G5OSyZ4ZQSa5cC5iVkeHpvLv6YOWKlfobycu4eknIT0nqQvBK0K8s99E7S8JvAPPBkOtLee8nj6zpRtaPto0cMy50nFhN1bBwwcIowUkC1nPlnWkpk9RV+GleWMfQ6mL83YFBg7B+3QYV4FHXt4HTbbhwiLG2DVgOnp264KefEmnIQLpA6dXYt28fAgMDUbVqVVW4uE+Pl3tT+NsLkfcNJCZalSRi5hPzmhaz9jszbCrLS8rFvq4zKpeBlodd/WO/faGCRZVwBgcF2/aS1KPJ7+iRY2jUoCmS/pIC/n36Sh4+0QUounbuijWrrDmwnOfP8RUDOWXQVn4sf85IqFypCg4dPIwzp8+iZIlSei+mtq3aaqhRggOs2I+bN29eDeRx6JAVZYrgu5CU2b/L97R/tr8KvCbrhclTk6iIc0vZwKlbXOWrm5ePENV+XL9wUyzIrZg4Zgr6+ASgSrkacKhWH7OnztMY5C0atcGP38RD7ix50aapIxxbuShx163RQEl5UmgEQgaPRtqUGfDdVz+ifOnK6C4k27tHX1SuUBOlS1REJw9vtZhrVKkjylEGFClYSt3bnPaWMll6jB87CXduPcS9O0/Uek6RLBUqlquKhXOXC8FPRtNGrdC4XjO0a+mIPj38cPTQMWxYvQHdu3THjCkzsXLxarWU7968K5b0Cd23Y9MOPLjzAKuWrMKM8JlYv2qDhihesWglrl68pvl18thJ1KlVB99/yzCqXlKOVp81y4r5ZbYmxSKWmN8IS2BZyWjDBAUCXWfU0KkVG5A4KPifPbZc0IzrbIjZHhxoQeFjiFndvQw1KVsSMUmZlvdLHeUoB/AS/3qZdxaaZ/IeTMwPjuSMSZzMyx7de4ggKRklUJlXdF2rVS2JpP5CrDbupxuNLjMDkkyvHr5InDgJalSvhT279+g1ee9/Bw6qK17MGmz37Tff6kIIJGROs8mWNRv69Omj5UuYcmf6T9d9V8E84fOTLEhUVDT43WxZLvQ0MDGi2m9i1fBVX4mC+Ka6y9W7uNBItco1EffHeChepCQO7nt9II/BhfOX0L27LwrkLwSvLt2wc8dubFq/CWtWrpH6/UyVInouOCCPUfEMGFO+RbOWOlbg/NnzGoinQvkKqONQVwdL8l1oZXuJcOeqYQzDeeCg1RVi31b5bsZi/quhddwuMT/5XLyn2cepf5wy1aB+I/Tx9cfeHfvx5P4zHNh1GPNnLkJkxFx069QDnVy6oqtHD+3vLZinKMoJuVYrXxM1KjmgVJFySt7du/hi1NBQLJqzDD6de+Lbr75H8p9To22LDgjoPUAXAqFlnD9vUbRs7qQEnStbfhQuUALlSldB+3YdhXyr6ecVS9fiwtnrmD1joY4j+PabH5EiaVqMHTURG9dtR4smbeRZysPF0Q21qtZGqaKl4VC9jigAPZR0OY/5xOETYikfxcTQSdhKy/v+Y+zeuhsz5Xcu2LFxzSbMi5yPsyfP6vQpBhrhGgMu7V2QMkVKNWo4BY7QumcrM+bbn2nHHwpiifkPwApCd5qxNgh+nzFjBry8vLBzZ3RfCQmWRMQ+ZkOwUf2gbKw2JXDfnv3o2oWWQ3QwDQ01yWOlPvI4kjKvERVZ7D2qp/quNmKmxfomYqaw9PH20YFfZ89YI6d1apONlJmUqKXRWsQsBCl5a/KBsbQrV6yCzz+Lg1IlS2PwoCE6xYwLuJvF2+1BQtm2bTvq1a2PH3/4UQcZMdhIr569tCwZX3nkyJE4fjx67rgREO+zkOA7MBF8D/PdvJP13aqbr6TOccAW6yK/6367d2fdXrBgsY6yXrl8DVxdPFTBqVO7Ho6LNfQm0GU9edIUKWcHOa4uBg8cosFESLgElxCsVqW6Lm5AxZRg14VPNx/ky5sfB/Yd1H2sL/REceohg/xkzpxZB1QG9g98bQYDyfFteDj0+UQu8L72ebZixQoUKlQEOXLkwpCgYdi0diumhs3AioWrcerIOfQQa7dEobLIkDorPv3kM+TLVQjuHTqjSb0WKFG4LDKny458OQqiVRNHdPPsicb1WyBL+uzInTW/WLP9MHfmQoSNDYe/byDKlqqsxMyR1z98Fx8/J06BqpVqo1jh0vjh+/hI+nNKdOrYDbu2H8T2LXvh4dpVfnfA4KARCB09WRShQbKdiLEjwxA8aIQQ+CpMnTJNzkuGL+N8iZ5de2L5wuU4d+o8Duw+qGtMrxdL+uSRk6J07JV326SWMvdz1PaNqzfx8P4jjAoejS7uXtixeQeGDx2uURFbtmgZtbQqZYMaJba6ycR93H7oiCXmPwAbGRs6idlemEVGRqJFixZYt26d7iMYF5aJ7mhaHCSkZ2IJR5Eq65mklctWooOTs06fMrC3jPn5te9yX703v9sj5vd3Bhap0h2tVq+Qsz0xM/8uXrggAr4bPDt5vk6kfE0lCtv7MpnvNnDwD1eqyZs7ny7izhjl06fP0D5l5mvI8BE6T5zhUTninStOcW3rZk1bIGGCn1DXoZ5Y2HvVJUqBGpW/MfBH+98nmHf4o2QJQvlsq3PPnjzXfkd6KLif9dhgz659aNfaSUNqciGDA/sPoWGDJihbugL69PLTNcsf3I+OtmaP9es36Jq8WTNnQ9ZMWRHYL0hJ7JZYTYyA17ZNu9fWwA6fHI5EPyWCc3tnHbDHJQd37tilq7PFixsPn3zyCUaNGvUvCh8X9CA5G4I0Qv7vBu/FezLZEwrd2TnFqqcCU750RYwcOgZeQo49uvpi+uRZaOTQDGmTZ0KyxKl1qlkRsXC7uHmjZuU6GtM6S/ocyJQ2m8YhL1agFL7/Jq5OX+vq2UOIcBuWzF+BAQFD0Fqs5GqVHVCren3UqdVIg7zkyl4AhfKXQNrUmfX+cX9MoIP2aBnPn71U+5+zZ8mDkOCxWC/X4upfNavWwaTxEbh/xypHKsbsdvtBrOqm9Zti17bdePboGfbv3K/u7euXbygJjxs1DqePncHOrbs0NOfBfZYXbNXy1ShZuBQ6tHXG1YtXMSJ4hAZeKle2XNQSrSwfQ8QmMR//L8rtXUcsMf8BTIOjq8oekyZN0pHZnBJhQOvwGfuGRZjR2lV3oL3VK+CgMI5Ebe/obA1kMeDvf5CMENXv9oj5/Z2A9Zxq5VJQqaIijU4auHleLqg+a2akuiBHDA+J6s9V2M6NImcmnmc7l4thuHZwRcb0mTB65Bi14ggqRAxawEVBunqJgKleS600hjblVLTWrdrCw72TBinZK6T8T4SpJ/YCjsns//fJugbHN9y/+0C9PdxHNyPB64SOHYcypcoiQqwoDqIjHokVS4IO8O+n7uewCRNfm5tsD3bhcLDXN998iwTxE4qVbEXF4ywFWs27dkZ3C23buh3Jk6dQQkmRPCUa1GuILp291L1NlzbXaN67583lyGc1BEnhHpMs/w4wD8397O/FQY0Mzfvj93GRL3cheLp6oXQxWrRxkSd7PrRv6YqAHoGoV7MRUidLh9ZN26Gf7wDkF8v5x2/jI/73PyHpTymRM3MeVK9QCxlSZUaKn1PDzakT2rd1Q8UyVVFDSJzzznv6+GuEtoGBwZg0YRrc3byQOUNOfP3lD5qP8eImVOIO6DMAEZNn6uhrTnX77rsfUL9uU40W1rh+c9St1VCMhzXq+dN3uPErhgYNRZumbTFsYDCmTeTArj2496sV4YsLXLAvmZG/mC6dvSTt/iWWinXdpF5T7avesnErHj94DDdRnvksXBXMdGHpCmmUFbZyYuLnWGKOJeY/BBuc2bKyECTp4OBgFChQQJcMNLAapk0gylaJWfvs5Bo2wXf92g2ETwpHr+6+2G+/PCF//4NkCU5+eU8gj0q3/tMnT1SAa0OzG+DGgUg+3byROVNmsXhHqtUaBb6vHTErOduBK3xlyZhF3aKcJ05QISKRELwfp14tX7YCq1eu1v5Kjv6mEOco7Ogl5ywYwf2+4E11wewzie9kEvM+5u9vSqauUdGh8miW1tTfBPQudHRzR4VyFXHwgOVeNvcgzp07r3OPWzRvqfHfT508FXWuPRjkhQvopxSyzZQpC+bMmqvz+tktMVc+mzpy6+avqFqlmgrx1KlTa1ARuqw5upueEHYFMVKcAe/FZzHvE/P9/25YbT/6ngasW4z059reDVUr1sAviZPik48/1fdKmzwdenn1QWjIBA25OXzgSMyOmKdBPTgNisfE+exLJWU3x066yEXLhm2RNGEKpPo5Db749BukT50FvbwDdLoUY5sPDgrRgV8MAMOobew7/lgscV6Lc9THjZ0i7eUlLpy7ImVpLQzy3bc/6ijt3TsO6GCw/HkKixJRAJ09uojxsMF6D2m/7FsuX7I8kiZKqgR9/tR5jAsZh+ULV+DEoZMaspOLXNAQWbtinQZR4aIdRw5aXQ0L5y5EymQp9Z5Zs2bF/v2W/GP50Mth+uiZf/RS8vv/Rdm9y4gl5jfAvlKwwhirmeH+ONf1q6++gqen5+vEYgMJ5TcRbs+f0pUb3Td6+eIVhIhg6t6tuy6LFgX+/geJz/FeVVB5VObVE2lcFPQqtGx9SASFfIvmzUVgfAyPju7aTRAFvu8fEDNjX3t09BDrqlrUyl28JoNPsNvgz4JlyeNZbhScfNb3WQCY+sH3sk/G6mAemWP+bZLiITGyzHS8gy3vlVyWLkPjRhwoN0CjWBF0Z9+/91DPJej5iJwRqaspdffujg3rN0RZ1sxjM0KeZcpV1ho0aIh8+fIjVYpUSJY0OYL6B0WVI8vGR65BIc4VpOxB0u8vlvPEsIlR0+z4juzjpTA33827G5jn/Dtg8pz3s78ncefXO5g1YzaqCzF//sln4CpPn3/0hS77WL18Lbi06Yih/YdjKRec6NFP+5TTp8qEHFlyI2u6HPq5dJGyaNvcEeWKV0SKxKlRKFdRDQIyY+psXLt8E4vmLYd3F180qNsMBfIWQ06xxpP9klLDqzIPGZ6zj28/PLj/WEfMMwRnpgzZUblCdUwKi8D5M1c0xKpPV1+UL1tVY5/zvEL5CmvfMMEBraEjQ5EuVTp5pgzw7uSDUcNGY+LYSVgQOR/bNmzDw7sPsWf7XjSs3QgVSlUUMl8phQFd+a1syXJ6TSYuPhI16FP+WN4cqGfykGXJfX9nmb0PiCXmN8C+Uqjgsn1nKE5G/mIFS5YsmfZ1cd4rp2bEBEn56cOnUQTDebhcfapU8VJYsdwala1gW+Yhb0j2934fwGelgNcAIZLo0iYx6/sI6OqsU7u25l+J4iVxxjb4S6HvrC8dnWxYuHARMqTPqHMhjZCn4Od8WyuPZIcky1thm3ZlO5/7GPmLliDnhv9667YQCwel/asgfZ9g6gaTIQcSqUmGKOyPe2OSvDL5FpV/sp+4ceMmOrR3Rru2jhqVjiDRMt64WtZynMlDkjojXXFgn3MHF42wRs8Gn0tJ2i6ruRpUo4aNooR1q5atdQU3gtdjdLCvvvwKDes31HcxYMS8kOAQHZW9Y8eOqOeklfX0mYkI97oFbdJfhZjXNYRiv88e69asR9sWjmjeqCWqVayF1L+k15CbxfOXQqvGbcVKdkOF0pWROmk6FMtXUuc1jxoyFk3rttBwmyaPvorzDXJnyYeu7j5inW7Br9fvYuPaLboiWAo5l33KDMGZJFFyfPbZF4gT50sddV2pQg2sXrkRS4Uo8+UuiI8/+gxtWnXAlUvX9fnOnb6kwUWyZMyJArmLIlO6rPj808/1niWLlcL2TbaYAfJac2bMQZpkaZAqaWoE9AzAwL4DMWvabO22u3z+Ejq7dUHzBi2wae1mPWXD6o2oJO8Wx0b2HDvQN6BvVAwIqaFRdZdkTOXKPi8/ZMQS8x/AvqEZ4UMi6devHzw8PNChQweULVsWBQsWhGenztiwYaOORGUlM9B+ZhsYbKFhg0b48fsfdfF6g9f6omOk966C8pmVFC1CfC4C2fQFE1xnuWxpK5pRxoyZcOig5RpV2N5ZTzbJhrFjx2r/JFffMoJaBaKYeiQSHbD08jc8e/wUjx8+xstnL6Pynr9zUBOnobEcOT2NA/N4nfcpb01dMInvEjMZIWe+xzznjUnqHvsUrRkFVKqi82TXzt06r5jrWPNYgte3Rm/LuZLnzF97nJYyHhg0WMPMsuvmkd1qQvbgwK7Spay6wDEB9gMBaXGnTZMGzZu1iPJWETdFUWBwknp162HZsmVRz8SytH8O+/f7K2F/XZNi5rUpA34mrl+9LgS6GRtWbsaQfsOFqKqhZkUHXeqxs2tXJULmwfdf/ijWZhP07RUIr47eKJK3uLqyixUogQRxE+oxPydMisplqqFf7yB079IHubLlExKNg2+/+gGVylaHp4cPXNp76rzlQnIeB3hxqlSr5u1Fsc2i12gl1jcDwTx68BQRk2foSmIMtRrvh8QomLcoWjRqjcrlqiJBPOuedWrWwZWLViAZKrPzZi1A7aoOaNmoFSaOmYizx8/h/MkLulazm1NHjfTFdrxx7SZ0dHJH0XzF5PmsWOzly5V/bZEYtl+TTwx8wyUzSdCxiCXmfwvT8Ezl4SLtQUFBajnTSl68eDHatWuHnDlyIEOGjKhZo6YIpYHYumWbavdmyhTB4CJcXSXuj3FhvySkEghlCm8RI/G+5t7vBeRRKdw5GltHZUuikCLoto4Ij0CzJk01mH3zZs3UcoqC3XtHJRs4nYndB1w6LmpZQAE/c8CSkq7kIweePH/Ce8s9bcqOPo88B7cG/EzL27583heYOvGmZPCm3/4oMY9IaswLHYltuwy9G5yKxqU0zbx7BU9RMqcl/FyVIr2OHW5cv4HpU2egj28fzJ09F5cuXtZFEuytX4Jzkzkym33PJF0DdhkVLFAIDrUdNECJAUdy9+srxFyvHpYvXx71rLo1iRv79/uLYH9NJiMXYhKzveVnwOhZY0PGo1q52iiWtySqlhESde6CNk3aCfGW1PWaf0mYHJlSZ0XpIuWQNHFytVodqtXFghmLdW4ziY3ppx8To3rF2jrH+ad41mpeX8b5FhnSZtPVo3x79IVrB09kzZwLyX5OhWqV66ibu1D+4kLc3YSULUt547ptKFW8ok7V+uijT1CyaFlETJyJ+bMWy7OOE2t4ECqWrYiEPyZEm+ZtcOaUFVKV2LFlJ9w7eIjF3wqjho7GuBHjhYQ9sHLxSpVna5avRSdnT3Vr58mWF5/YFjshMdsHZiJM3jHPKCPoyrbPuw8VscT8b0Bt3V5j54hsLv1ov7oU+7qmTAlHixYtUaVyVVSvVgMtRNP37uqNwQMHazjCkOEhuqwjox0VLlhEV0IyIEmolcK6aIQLP0syjf29AV9DhHzU4C+b1Ups27IV7dq2Q+SMmTh8+AiOHTkq5Gj1CyrMu9snG7hEYfz48dW1aQZxkfDv372vFhkJhVYcCdoK0CLWMC065qEk5jH3MVlThGxTXP6hxEzwe0zSeFNiPhuitY/1zjWSWZf7+veN6s/VfJPjSMaqBJGYJe9Zznof1mMbmM+crlaxfEXkzZMXvr16Rw3aI3hr5v/N6zfVquQa2waHDx1GmtRpUKN6jdcsKA4Cc3V2hZurG/bujR6Zre/CcrV7L/PufxXMdQlzbSbWQ27N75QXps/UgKOb2zRzRPJEqVFdyLmpQ3Mh52pIlyKjWJTF4d+9P9o1c0KerPmQJJ4VW5+pab3mWBS5BGWKl9fvqZOnQ8uGrTE4cDg83bqheKGyKJCnCPLmLox4PybSldXSpckkidbxJzoNiwFHSNRjRobhycNnuCdKQqhYumVLV8I3X3+n182XpyCWLlqNG1fvYIwoEB7OnTDAPwhVy1uD8Jhc23fE+bPRivTuHXtQt2Y9seJ/QaE8hdHVvavOa2bQkRKFSyBJgiRInCAxvorzFbJlyY72ju2lDvjCx8cHw0UeHj12zHYlS84yv5jYLv/KcntfEUvMfwBWDvZdUYMjqNENGjQITk5OUXF5DejioSuGsYCXL1uObl27oXGjxqhfr4EIl5o6iIVkbdLunbbVqShA/g0xR+17XyDPyv5lWswvKFBtz36LfZVO7ZEnV+7X44QLtBFGvbf8Z5IdtmzegqxZsqqAN1NrKNS1r5MNWfKQ1hunY3GgCr9bVqDlcuV39vnTpW0pDHb3/AfAkIIhDvvv/ynJf/ynddjeHRw2IUyja02fNt22Rw4VAn76+JnmNcmY35WUJWl3AvPVBg4IW7J4CXLlsObyFi9eQkfWmzECqhS9If9ZfgGiDHz6yac655UDBvmcHEgVNCBIp0txuhVDixL6HlLGWs5Sl2IS5d8BXt8k1j8Si7kn72++G3CO96RxU9RVrZG9KtZC2aLlEf+HBBoLu3LZqujvOwADeg+EQ9W6+DnRL2INJ0KZYuXFyq6B+GK1pkyaGt3cu2Pp3BVYOGcpPFy9dLpUmxYdUKtafSHmBJrPHPRVtUptNG7YAmlTZ0BCsarzC3n39PHDutUb4ebioaOxDeEmT5YagwcMx4a1W9HLpw9KFSuLovmLIVWyVDrvOFHCxKhUtjKc27pgUP9B2LMzWiFau3IdsmbMptfh9KiggCAUF1I2147zeRzUrFpLo75Rgb5w/gI6dfJE9uw54O7uHjWfmXlIZcbkYSxiifkPwQrCCmMa+MGDB9GzZ08NyWkGL0Rpd3Z1id+5sDut6hPHT+Do0aOaLl64qIFF2gtBLV0SPQeawowBOZSMeB0mtmmT3qd6ant+vhMXotBdknczpk/Hd999h0SJEr02/9t6V/nPdp6uLMVEQWvXQNmgS5curcElOPDHWCNKuM+tUb/cUhmw8vN3dXNTyGtXAYtItiRlppj9ou87TB39/0km2Ih1Qeggq0IFCmH1avtgOAy1aufylo0SNL/aiov5v3vXbl1NqFGDRjp/fOb0SERMiYBvD1+EjQ9TlzTv+SawC4h9zhTsqVOm1vNWLF+BXj16oXTJ0nBzc3tNMWZ7MwKdW2N9mff6O2DuyUQZQKXd/p5R9zb5KaAyMzdyPrJnzq7rWGdOn0WnICVOmETfNWO6TGJ1emPu9HkIGz0RbVs46fKQX33+HeJ9l0Bd177d/LT/uX7txnCoUV9Iub1sG+DnxMlUkYn3409o3qS1yJrLqpQO6D8Y331DEv5UCPYXJEn8i7rIOYeZg8Pix/tJ12tuULcp0giJ//h9fFQuXxXNGjRHip9TIk2KtBjYb5BG8jrHNbMr15A6URib1lmDu4jxYyYgTfK0yJ+rADKkzRBFylkzZ8XokDHarWEPLs3JULiMcc5ldEnIzKuYXoYPHbHE/CdAa5ihG319faMW+maj5EIARtujwOfnfweSM9f8DfAPwD3bVCESkcaJZkOWf+pule8Ugu8nMYtCI++go3YFzyRvPD06aWPliju7RGgr5DgKcUPMmg92yd5qZv5y8RBeI1++fGpFESRYhmuMIlvbKfys5SHPoflIyIbX5W96/X8QYhJCzPSfwEOUmG2HMmxmNy9vtGnVBsfsXI7MO62fzD+ew7n6dllJwTpj2kwNeVqrZi11WVJJJUheHG3N4DJDhgzRUdVmbWV78HnHjx+vitwvP/+i65qzX7l9+w7o16+/Ljpi3sn+HZnYJvkM3P6dsL8n7xeloMcEH9OWp8SjB48wMngkUiRPIVbr9+jQzgX+vn2ROlVqrduJEiSCr09vPLr7GGvEGi1eqBS+jPMdEv6YGEULlEDZ4hWQJll6JE+SGiWKlEHZkhWRNlUmpEqRHkUKlVTreeHcZTofnR6Gvn4DkCJpGnz/bVx8/vmX2p9cq3odBA8ZCef27ihftooODiNp8/6lSpSBj1cP1KlZD/mEaOvUrKsRveQ1sXHdJmTNZFnHbu3ddJAlQQ/KoMAhOqiVvyVJ8jM6unQUK3nzH7Yzjs/p1KkTHOo4aHkasNuCXkoqV8zbDxmxxPwnQBd19+7dVaCw4hD2DZJbJSN+t1VGWnH371mDGUwl46jDHj7d0bZNW3XPKti4bS5XHkdCofVnWdH83TrsvYA8q7qypYFxqhTBxubdrZsKWsanNsJYSdIQp/zTKGH2ySb8DTh/mRZ39mzZdXAQQaIwg7iY94Z0jdDU8/8ovccw7/dn0p8BjzP1lp/nzJqDBvUa6NgIE52N+y2vhPFQSJ4/F8VISOCF5D9dlVxys1LFyhqha/369VEWENsIz2fozdmzZ6N3797w9vbW9c05p9W0KYLH7tu/HzVr1kTbtm2FwHdi+/bt2LRpc9TiBwa8JpOB+W6/7+/Gv70n90liPkT9Lps5kXPEQk2LAvkKYtH8xYicPgsli1vTMOP+EBe9e/bR8KeF8hVFsiQp8eXnX4v1mh6VhUTLlqiACmUsQs2YNquQ+S+oWa0u+gcMQlD/oUrGnTp6oW7thqhRtQ4a1W+GxmIB051domhZrF65HpfOX8WgAcPQqnk7VChbVSzu5MiWJafIpt7wdPeS82qhZ/deYg2P13nIM+X5ihQsiq+//AYJ4yXUOc6Me266Ew4eOKQLwcSJEwf9+wZq/Xgj7LJozpw5qFKlilrPZvEY1jV6I6nE/V+W4buIWGL+D2AFoVbHQQvh4eFaaQgKECNwDIEquRoLTcBjr1+5CoaTNN/nzJot2moHjbn92282wUUykcTrKdG8p8TMd6cLm4RrXNkUStOmThVhXQfz5jDCk7XfOlbe25ZnmuQ7z416f3l3I9wpvLl4CAX2pk2bovJey4F5J6YbNW1VakymcWPSPwR85/8m/RnwOEPMXFSAA7VKFiupXS4m/3mMsZipPJqR8OwyoLuSi1KUL1cBnTw8cerUKT2HYJnQO2TGahBUrOiB4niNzp07Y/r06eqJOnDgACIiIuAtbW3I0CE4cjQ6EA/7wN9l/FF+/y718uULdrFIPtp+Z14wJG2yn5Ohft0GOHHsJCImT0OWzFl15S4S9JdffIWfEiTWta0///wLjfXepGFzBPQJhG93f9Sr3UinS2XPnEuDhXTr0gO+Pfyl3KwpaEzlSlfScJsdnDoKsZZAwfxF0aJZG9SpXR+5c+RFzaoOcKjZAC2atkWQWL19fAPQpFFzdHT1wIK5C7F4wWL07uWHvHny6/UYGCjxT0nwhVjfCeIlQPCw4fJuXIf+KYYOHoaqlavqgD8DKuUkXY7wNy5rAyppvXx7oU6dOuo9ITgq2xz3prz8kBBLzP8BOs1HhIWfnx+2bNmiRECYyqMViP+EWOwJgJWSGuBtqZRcl9jgwL792s88ZNAgaaDWfkNSTCSl95WYabVS6Lx8aTcyWvKHA7bovp8rxMyGRxjrlgPFVMPme8rxOs2K35mf3GXLb4LzyNnP7x/gH7XwAa9vSJr3t3eDcWs+v+8w7/LfpD8DHmbqH8E85DzhTBkyaaQoe9AbwrLSaVK24wmOlmZcaAYWOX40epWuF3ItKqPPpC3wuvag94jjDWgx0a1JC5oDgkqUKIFSpUtjtV3I2/cBf5TnVL7ZHrjVVdRsx9BzxJHKXL2J605XrVwN3l27Y/LEcJQtbUXK+vqrr8WSzYUE8a1AIymSpURf/0CEDBstBFwGSRIlRa7seTUWN9dV9vbqiXoOjeQ8zhv+GAXF4q5VvS5+SphYz+dCGJ9+YkUEY8ou127VrC3mzV6Mm9duY+GCJWjSuDmKF5UyKFla15Pmimw89rPPPsd3336H+ELI8ePF12crU7Is9u+xwmtygNuA/gMwKGiQKm7E9m070M2rG0aEjFCvY0ysW78OtWvXjhp3wjryZ+vtPx2xxPwfwLm2AQEBOlDBfhUcwjRGI9jkk+7nOVMjpmL+vPnWqFKSjK3CXRJroV2btlJhvdTVTZBYrDWZbZazfH4fiZmDgp6RmGn1SiL5EpcuXtJG69/HL2ruMt+Vv1NpYThGFVqCKItZ8kvzw0bQBPcxVnm16tXUvWnA/KNl90qEH1NMsFxM2fwTEFXv/iD9LzDn3f71NsqWKYvChQrj+nWrf5hQJUuKiOVKcqa1TNCFHRDQF8WLlcBKu4h2FLI6Ct7mYSJMvTD3Ypkx4MTKlSuxYMECdW9OmDBB3d0MyGOOobKn3hBaZ6LYGSv+nQffU2UDu1w48JCDEaOffd7ceYgX37KQP/7kE/h498CF85cxY9ps5MyRG8mTpUBdh4ZC2jWQKmUaVK5YHTOmzoJPt174wdanmzJZGuQWcv4lSXJkyZQNrh3chRyHopuQfO0a9ZA5Q3ZJ2eDYpj1GCKG7u3miaqXqQqrlUSh/MbRu3g7jx0zU1La1k9zH6u+2T1yGk3HNuYznjOkzMU/kWkT4VF3KkcutPrT1N3ORHs5L57K2dElPGBemLvrAfoFRCjnbKj2Qc+bOwdBhQ7W7wn7dAdabWIKOJeb/CLrYGOlr1qxZWqnsYQQhU5TFIYJnzJgxyJE9h06b4sINhPmdFZaDoTq6uuFXE+9XCEpdsLy+1EdLCNrS+1RBKYTkXUi4fBdDqnc42MPdQzTxYti6ZavuI/g7o4NRw1YS5rszL+VchjDdtX2nLhNpnwf0XpQtV9bWFWDlKbcvXkVPWXmv8ux/gHnHf5f+F5Bkp4rArVWjljWewubRUbBsWD0lKblK2ZEgOcqaff9Zs2bH8WN21rKQKIODcMtyYVLrWcqa5/2ZZ+Q5XD2MMbqf0bNi80LFtL7fWcg7si08e/IUTyUvScw6rsL27levXEGL5i1AF/HXX3+NNq3bYe6chdi0cRu6dumOQgWLoULZyqhepTbat3PFpvVbceLoadSuWVcJM1HCJMidMx9yZs+jo6w//eRzBAUO5m1xYN9hNKjLpTkrInjIKByX886cPI+JE8Lh7OQmFnZlpEiaCqlSpEHmjNEudCaGQ02YMKEuNlO+TAX06uGLwweP6Lx1ezDmP1f9Wjh/keW2FmVq4IBB6O3bRwcQrl+3Hg61HDRQzKiRo6LGhrDrolatWjoym96SqNjZ8uAkcF7rf63D/xTEEvN/AKN9Mfym/bQRAyNwWImiG9tVXWwhdcpUGhjDCBHzOwdMBPbrDzfXjmo9ExwoRYIyVqMhZXPtf8G7WmflWUmwHPzFvieDS5cuibZfEV/E+QKTbUv+KZhvcjwFvXFtW7t/xwZp1O6ivNCSss+DXbt2wdHRUQcQcX1mgvnEfKbAj1ke/0SY9/sz6T/B/pDdu/boFCdf396veYdMfTTJeELYv1yndh0V5hTAJoCIsXpMeXBrPpvE301ZvQkU0Gwr9ufyWH6Oec6ffde3Ab7H7du3JK8eaZugW9v+WU8cP6nriRfIVwBNGzfHqBFjMS1iJlq3aodkSVMISX6t4Wjr1KqPxQtXYMzI8UifNjPy5MoPvz590a5dB2TPlkss6HjIkS035syajyOHj8GxbQfEj58AuXLmQdfOPmoplyxeWq3w77/7HlQGDBEzfSlknD1bDrg4u+oynxwzsGjBYp3qxv5jEm7w0GCNWrhh/UZs2bwVvj19dTlQBlIygX8YmIZro589cw7Xrl9HjWo19Pp0gw8dMlS7MOgZYWhjji/o2LGjrgpHMF9MvfnQEUvM/wbsB5oyZYpWIC5WYcAKREHxL0JCPtJ9nS1LVnTp3CVq1KK9AOJAidEjR6rVbBYG4O+0mLmVA23p9fNewxt2vROQ56LQpov+wf37Uc/OMHy5c1mBJnp07677FPzZdo49MXPfogULUaxIUe1C0HyxgWXCEJ3Vq1WPcp3yPiwL4+60P/6fBr7rf5P+LWz5T1y7ck2srYEi0B2x2cwYEPAarLNcr1m9GiRnmxubZcEwtN9/94POe+axzHsSNgUsYf8sJvEYlpcpM1rSRhib30hoxv3Jh+TgPyae/75A3hYvhIgfPXwg7eGe5OMTZoi+g85asL3LrZu30MfXD/nzFkTD+o3h3N5NZEiOKNL85JPPED9uQmTLmhOJE/2MH36Ihy6e3li4YCmaNW2FbELMGTNkRd5cBdHRtZP2VadNnT7q/O+++U4I3opXzcQ1sUsWL4W6deqjYYPGcOngJjJpLDZv3II7dtHZCJYll/bctHEzJoyfKGTcG/69AxDg1xd1a9dFm1ZtsWvH7qjymz1rtjxLJp0aR7Ju79hB71mxQkWVjcHDgtG6dWudEhcxNULHFdi7smNhIZaYBUZgxATXDe3Tp48GFaHVZw9jFdifx/4yrprDMIS07BTysz3pUAhNCpuoxLxn9x7dR/B3LsSgfcu8pCQKqTcKojfseifAZ5bnpwAyQoigy656VSu8n7toyLSQCc13EfT67rZksGnDJpQrU1Ybsuk3NuetXbsWRQoXwYgRI/Q7wWuxPP6pbjDNq/8h/VlwilTtmg465SlKSRRwy5Wf6KY0lrIBu2UcatVB5oyZo4Lm8J5c9csIam5ZJkymvdgnEjN/43H8zvtxH4+1vwb7u5nMPgOe865C3lD/Xgk5P3vKpVAtT9LDBw90XIXJY+LY0eNo18YJRQsXh4d7Zx0dnV2IuFSJsihRrAy+/eaHKGL99pvvRcZURZnS5REvbnz88nMylCheBoULFEOGdJk1kEi8uAnE4k6mg/g4mKuzpxdGjhiNIYOCMXvmHJw5fVbXvr55/ZaGtv0zo97pEeGAQK7VvHjhYq0z+/cdeO3cuXPmaQAVRuk7ffK0vNcxhE8J12BLHCswb948bbdhYWG65QI1x49bXSCm/O3z5UNFLDH/AVg5lixZousur1ixQoWHgREoMYl54cKFSJ8mHfr37feaACHhUNgRPG/61Glw7uCM1StXaUMlzDEUfiQrJTl5hjcKnndVFtlIVq0qPrft2fl95AgGVkiOwYMGRzU8652taF18p6jzBFx7t72jE0LHhmo+E2Z+JCOpVapUSd1gZg4kz7MX5v9k8F3/bPozoOXr19tPY5GbfmLT78/6SBKxYpJbCqa5Lgc2unRwUcHPZR45n5kw92Y5s77T0qX3iJ+5j2Vk6ja35jMTy5DHc8v95nrsW753718XwnjXwWl8v/3GZ2Yd/13y8SGuX7uq+cn6zjzh+xEkOc9OXhgzepxYoXuxdtUGIcFNWDBviQ7MSpc2A1IkS4WsmXKo5WyIOmGCRKhWpSYaN2gq2xooVbIMnMRSJUkeOngYFy9c0vLkbUye/v+Az21Z/LYdduDKeXwmBk3h/OaY4LtSlpKUnV2cNaKieSZujZL2oeODJGYjBP4dWDmmTZuGLl26vLZoBcFz2aCYDFipggYMQOKfEmHmjJlR+3SEtVRkrgnM7zxn5vQZ0nCc1F1ryIYCj43HGgQmzyeJx7/xOf/9o781sI+cI6qj5irLO/EdCIZp5PztxYsW6XdCifkprQhrMJHV4K1zr129iu7ePjoKm8RB8HeCZMyA+HSj2of4tBfm/2SY+vuf0p8Bj9u+bbtG+ho9ckzUusgsB9ZFurF1FLbkK8vLWiTEKiMes2zJMnVXBg8JFqvaWpec19TjJbEdsVyY+Nl852/2z2oSf6cLm1v7Y/iZQtuQ+/sCentevqTyKe8v780BYByhre8miYq5eR/m65rV6zB0yHAhtehVmJjvRw+fwMxpczB0UAg83DqLdVwUX8T5EnHifIHSQsQ+3XpoBK5li5fr8qocEf/vwLLTNid5+/8D1g8qTOy+4nTScmXKa8S2wP6BePjgkS7vyeBAdNcTvB/lKZVqdhHevWcbHMu8YP7YdWt8yPhgiZmVwL5S2gsCgm6X0aNHo1evXlGr6xD83V64GDAGbMniJXR5QhI6weM4J1dHKtusCZ63UAjZ1cVVA24YYtbrym+mwaj1afc8r+H/ry39beDzcvqTcYXyvc2znjh+HD2799C42WZVKQol5g/zRi0xOUc1cQGJuXMnT/Tq2TPKKrYHNW0HBwd069Ytqi+S+f3G/PrAwDww+cDtH9YjAZWe4cEh6OHdUwNdEDxUryF1kEqTBhOhEJfrsL4y6pe5HAXy+NAJ6N2rD06fPKP7/uieWidYxjHaWkzY/25/DPfFbHfvNiQffqeC80wIzBqVrc/O95ItFVijbJrXZLjKiPBpmDJ5Ks6ePofr128Ksa3HvFkLsX3Lbiyct1TKqhfqOjRA1Uo14O7WCcuWrsCZM+dx+eI1UV7+2KOgeSn/6HrmXHSSNyO3se0RVHqMPKIc4qpYN+T+3MdR8WflHsePnsDtX++oFc7wq5RjXGe+SeMmKFK4KKpXraGLlRBcVKZL564aonXnjp26j0uIcpZL165dsXHTxqiypNLF9H6V79+HD46YWTlZ8KyEFABmHyuE+U4wUP4AsYDZv0yN0CDmuQZr16zVPp3vv/0OkTMjdZ9eVwSbTpGwNUCet3L5Cni4eyByRqRayQZsrNb8ZTmWG343LdYeb9j1LoCC5sljqy/NKCPmveki5fSxAYEDokZTW4qIlT8UBBQQxtrm6HZOKevs2flfRggTLBOOlm/QoEHUNIzYBm3B1HFTp/nZ1CXz2RzHFX569uiFkOEj1L2q+yWPab2x7rJMOD+d5EyXNoW0loGpg7JduWylKFFe2LHNiuBE6H04t8oOvJ99+iP80TH/6bx3DfK0+kdr+fmzp9ou5AW0jltdODbF1SQbrly+ivHjJqK7EHDw0BE6L3lw0DAMHzoKXTv3gLtrJ4wIHoUN6zdJO/nXwB0E55lTQTYeOBb5UyHjh/cf6RKbLFOS8lP5zDxlWXNEtX+fAAQFBmlbbdm8lc5fZp/ympVrMXL4SHQXy9zd1QPVq1TTEePGnc7EKVed3Dth187dOrD13NnzGlRo4vgwUfpOqNeso1tHNG/WHIsWLcJLyReC92c9NXX1fSrjvwsfrMUcU0CZikFQoG3cuBH9+/fH/Pnz1b1iwHNiutPYb7Rg3nxULF8BRQoVxopl0WHp2CgMmRC8x8oVK+AqpDMxLCxKGLJhqtWoxCzfJem571EltVxzNpK1JXkB/Y3kGixKjmenTti2NTo4CMHjLU8BG6WVr4wURIvZo6N7FPESJt+NR6Nx48ZaRtS2Y2GBdYZ12PTX8bOps/b1nL9z2ku/vv3Vi2OsJdZFfn5w74ESNMFy5YL/KshtddNg/boNaNfGEbMj5+i9CPv7fKgwxMwM+/03o3iK/JB8f6nEbLV3jnIXw1rz3YCkNjJktCim3RAiJDw+dKIuy+jVyRuR02frwC17WAoUFWEpHP6Ta1KZev6ESjJ/+10Uqyc6iI+jpX+TOqJN03ZP7nOXtvbxJ58qySb6KZHGPB82dBhmz56r3Rxenl4a35uLYZh+ZAeHOmjdqg3SpkqLeELMGdJl0DjgVSpWweaN0atQLVqwSCMecs2B5cuXq2cgJowcZj19n+Te34EPuo/ZPrEyGKHPwSeTJ09GUFBQ1IhBAx5L4WOOpcCj62bihDCtxIOCBmLVipXaV8djFXYNgBVv1cqVUkmdMHTIEJ3Xp5DfteGSzHhpSf+vvfMAtKo4/n9iYhJj15j80v9J1Nh7jBUEBAVBeu+9V+m99957lQ7SO0hHkI6IIoqoICpi75rMfz9zzpy39woCCua9d88X1/Pu3r3n7JmdndmdnZ21umUIuGqqwKa+LgVCKE0wQ7P58+bpaJk1eASDwRSz3yFZPiCMJ2v8dqIXUMHD1ZXDCYy1KrZc+F7zGYpu5wC8uwk4EgNLBjKmqI02hJtlRoPn+84dOx1tQ5q5C0L9Q6eYsWYYaFMi1KnAd8lITEjOJxo21n2tLx94WfO0LTPYwPJsw729/gs6RtAfiFfAoEeVsqPP1xwG8gWWiW/T6aX9B6R6tdpSMH8RadywqYweMU52btutCjYZtIu2FTQPUyBPeG6QaHtm0DZ48nHo1UNSsGAhVbi//OUvdc8xyxdgz649up+ZKF8oYc5pvv22O2Te3Pkq/zBzsxfbZs7suy5epLjs3bNXt1/BY5xDX6tmLY0LwW+SYX3WT6mMlFLM1uAwqAkoE14kA9tAunTpIv369YsidwH7vQoddwWU7e+YeNCAgbJt61b1tJ49a7aabq2M+8Ml+/O/erIUazNdnOIxs672Xzpr2GFNqEX3yAjgHejMzBDCd7H3Bs9s2iT58ubVAQyCwoCgYEZm7ww+cHQfOXykxlDesGGDthdQxRyWIY82ypUrlzz7bLCGFQPypPGOCmMnCEnJApmIS61attLDCN4Kz81Fh6gQdwJdhb1L7GNlK6C7o5Zh1kxUL9smw3LMjGkz1at71oxZmpcAfuanFIG1gRLVJQ6zIAqY8rrLZhD+lRvg2GfD0aNvyaLFS9zEoI9UrVxTOnfoJnNnL5RXXno1LBG2kWtbZBEzcCxv3Dtou6Ddgr4YDLKCAEbeQ0JQnmA+XTt3lRzZcsj555+vp0SVKF5Cd0QMcHKthGvXUsVLucHbLnnllYMydsw414cHqGJm9wRgcNa7Vx89kYz4Anhkr1y+Ss3ihQoU0rgOrDOfyLKl7xDyp9IrRqyYucIsvmLGkYtZGCfg8D2grClkkoGyrIU+OXGSmrQXL1ykQduf35vmVRl0zPBvhxf2Pa9HIbZr01ZeOxSaad33KDI1AburPcd/VroH7+A6PzMD3iNStOE77Ht+rzz6yCMasg/BYVDFEa6F2fvi0LV40SJp2aKl7n205QS9d9gmgNCc2bNn15CpGYpW5xjG18bnAP71+RxLT7Wq1dSCYXyOQuYYUuNX2mHIkKFuRlQ3EsI681MHv0ABAParFnOzpC5OwPt+E6kMx81Ke12ecYn9zN84Xtc+4mj81WfBjgQDbcPSQs0atSVH9pxSr24D1weWyfvvfehonsbbX33+tc6aGSBBf/oGTnwEA+Ez8oP7mhxhG5v/HIBz5UzXd1o2byFFCxeRXA/nkltuvCWa9ZJ+9rPzXPqZ/N/vfi/NmjaXtzxfjwMHXpZKFSvLnXfcKa1b4ji4X83hDBCoFwdYtHL5NWvUUnno72wJaJL2Prw3fIZVx+fPVEZKK2aYgFEajO0zyiY3s6tTp46G1DRYeb8cwDSDcNvohBwm8GFOiHXu2Em3LACEo+1VNjBL7tK5i7Ro1kJePRiOgrmt67DmCKVKLqxvhgFVdcmculzlnRBKo9mhQ69J6VKlpV3btpGiBSeaMXPdtXOXBiTp3btXdOCHtZ2BIyBZZyYQjH/oQqoDmvoDTuhJHjxqecEsp7fs2L5DP0N/1pRRzvwNCBbSskUrueSiS6Rp46Z6yAWgmbgnDkTgLTfLa+74uUXTlmk8DYLbpCQcNyuNtA+4QUyw/huYldkmyGzZ+J1ZL5a2++9/UG64/ibp1KGLvHzgFS0bwRVlS/Q3X/5HPv34M/nIKUJVwHrPQCFrw1BU2ziR+PAD25aw2FWsUEGuuPxyufiii6RK5coybOhQjdt9w/U3SokSJd3EoYXcddddTkH/VGfMOKT54FlNHD+gwG+95TYZPWqMzqBx7mzapJlT+K1k4MDBTpZu1gGDD/ovg3GTpyTqhmLmO6NJKiMl15hhCFO0JsCMGTBdc1ACgUX8UHGmEHymIegBa9F4Dh9ywoh1UfbetnJMzYlKWubDj77FmETQ6dunrzzR8Ak5GCpw+lAgGDO2YtbZQDhqV7ng6g/dAEKBGXCzps3U6zoCSsAlXzED1r3KlysnlStVSlS6XhnWljk6sHqN6vLMM8+EuTFM6HGFv0nMSiz+NCA6HbsD1q9br58Dy0UwQLK1SO7BjPo3V/5GLr/scg0gYW3EFcUNOGhi0sQnVTGvWvm03kuR1lQpCF4evmaw45QwMsclzMpmIQIMOieMnyB333W33HHbnTLlyalKTwOzZZ10u2ZDMXNlbZp70L4ARaxrzF7fMNDerx48KGNGj9bZ8bXXXCNXXXml/Pvuu6V9u7ay97nn1MrxpptFMxg+/MYRHTizfNGwfkN54L4HNYCMbwlBTnXv1kNyP5pHA5mwFMJAYuaMWTJkMB7jaxO3mfKu/OfqR324vyln/d7lw2/2OdWRkooZwBwwAVeEljHE/v379exltkphpjZQzn5jwPmoU6dOMmrkKA2sgTJuUK++tG3dRpkcsMWEtR9fQJGHww3OENGJPDCtY17uEzlxOGY1IZghEL5DtLbMZ1d/E9KE6Rw/bpxGPcMBDnoq6LQuqfnbmyGwf7lY0aJy+223RSfQJIP7r1ixQio55U1w/LhjpwFaIACZJZsgRPgBDlPgONNf/epX0rZNWy2rbRfyHeZIfzaM2ZLZETGPEd7Gl3bFXLpuzTpp06qNTJk8RZ+pCL5OUfDyLO187fp1EDgDSxL9wHifQfjEcRPllptulfvuvV/mzk08tOXzz75UU/Znn3wRKWX14HZszm9pI2tTH9Afa96E8eOkZ4/u0qB+PalRvZpUcjPlWjVqyIjhw+UFJ7+++uq7dzNgsm78RBONoc5hFhvXb5T3jr+vW5+eaNRYB2o6kQih3vxuwhK9g7uYr4LxFu+ug8Aw+e/r/53KSNkZc+AZGSjaaE+hw5YtW/T0okkTJ6rCBsZMlNVrqDxWr16tZYndDNgTyowZh4cjh49oHp0mGMnqRwUmGxyg8FD2FU6yYs5wQo0q0/m07kH99Z3ofI52gKPgeG8iA+E4p3DloKlFmTIgwNinjJfoRDejOFmnJQ5v+bLlHE37RW0WI5gBIyQR0qoUwgRQ1GwHZA3xphtvSjiOE/BbglAYFi5cpGf1clpRt67dZfvW7doffLz04kvSpmVrHXTyXMWJmyx14HgW/tcjH5EFTkHpso3Lh34rV6yUbFmzyYP3PyiLFiwKf6Q/U2DBePfYe7r/WGfOqpiD6xdfEHf746hNaeddu3bKvLlz9TjF6677p4bBLZD/cWnTurUsWrhQ3nn77ai8D+oS9S938fvaO+8ck/nzFuiBFWVKlZUmTzSVKpWrSms3CNv7XNqOCb+t6c8MGiIPdN7XXeEr40NkI/2V68n6dqoitRQzbe+SKYFg31/QcUwxP71qlVRwioMINQaYhg7F7zSFAoltAJUqVtLTkwBnB/fq0VO3Gvhrx/zGZ1qYcfjQYfqc3bt2hbmuiKuLmhDpuCi3jAalr/ufJd7BJaVz2PEO7H9JypYpqybq10NzP4D+KGKLCgb4DUFEmKmVK1Mu0fwd3E5xyA2IKparIPVq15Uj5uXuwO+TO7zlnei7zAYEHuZrm5UgDOE9e+/Dhw9L0yZNdT9q29ZtE/bUU0YdjkIS4cxYrkx5J5jLqWDu0qmLHtdnAy5wzAlwvHvbtGqbttvAwVE6/Cv1EPTpL52SCiLi+f36tUOv6bruH37/Bxk7ekyYG4AmoixtgHxi7Z88tjAhH7BQfMVM1MkW2opJQft27eSaa66WX19wgfz858Fe4zvvuF1WLF+mz0/md/gBWabJ/c3zgmcGExC/PJ8JIINfDAMJjvtcu3pt+C31Deplsg6FjOmbz3yn3yfxoyWrQ4w0pKZidkwQKOPAfMdnGAQ89dRTbmRYOTojFCijuo5hTAc4MYnY2K1atpQj7m9w+I03dLbc3c0oXj4QeLBS3hjefguWLFosdWrVlk0b0jbhW6ewemU4UOUwIVAi+nIN6cuAiCAjObJnlxdfeEHzAOUQYBq2EDqHGDVypK5t3n7b7bLZn9W529k92VrVuUNHyf9YXpkza7YOBIB1fEuWZ+1teZkVye9KSha4RFBji0u50mVl8pOTo6NKlb6uGdgHC3Dc69W9l/Tv21+emjVHI0S1aN5SrRUGZuHsd2VP87q1aeEWifCUHAVM+6Brp+T6ZDpAcxSSG3TqmrAqwIAWeMVneyib5Hw4p+zzdnFYnwnMv0HUNZYWMAkHijpQzEY2Brsli5dQRXzhhRdKxYoVNQZD1arVdAAcnXTngfsHk4BgBqv84Z6rib/DlIzXX3td1qxZoyfj0d4K5ZW0yYvVn6sPa3PjScPJnpXKSEnFbEykTEgKmQIT89gxY5zieEIOeO79Zn4yhQFjLVu6TBo1bOSE2ZO6TQqwxtypQyddsyM2tCF6jksGTIdEtiIYSYSwfswy/bIZBlZ/l1R4uFFz9O5exyOwygP33y+rVq4Mcxzc1wgtNXU5ehtWP71asmXJKg/ce5/Mmz1HBYnClTcacV00f4Hkzf2odGjbTh3uAO3kJ+rANRJEmVwYnOz9kvOPvX1M6tWpJyWKlZADNqB0QJfioQ1wRpo98ykdeO7euUf3pBIjmT2tCFvAfTlEv3bN2jJ44GB1cgQc5GBHdwLK0QbMnhDutEmmhHtPeBOeteUylLS9L0dlskuBYxGRPdYu//068HYnlnUw8wxiVZvMCgoFF7Bh7XrJn6+A3Of6iL+M8M6xY7rs0LNHz2jyAIJIYIHS10EC/dNLwP31LT45KShmRe1vP3E5yb3IP+3npBBS0/nL8UEaI6aN7A4delX69u6jRxMSEtIQdSh3BQii8ePHqzf2ls1boo6GaZBtUK1btZYXnt+neUCfwyM8/lvvZsrEjV26eEkaY1oZ6hPWKUOB99CEYmaU/1ng0MWreK/DEkCe3LmlY4cOGiTfAB1MgdrnBfPnSZVKlaRh3foyoE8/2fecP7NwdA/LHnz5ZalYtpzUrVlTjoenHAHu4ScUgq1z8TkVcKr3ZMA5bMgwKZC/oG4/MyjfYs4OsWf3HqlVo7bMnzvf3VP0N+xTZXbsSmoZZlQEkyjrZuCcLGRAMTNrtrpwRSmjnDOtYnbQwaab8aIITY4YiMP/SK5HIj8TlUOOLsyKsSzhra3nNjMhcF9xD2a5JN8f4+2jb8uObTvk1VdeTaAlNGYCUM/1nb59+svxpJPD1NGS4u7emMhZz7Znhc2psLY9ER/ZdyeE++pUvBfjxEg5xQyjBB1APwSMGIKDKIiERNxgAr0DG1XSqdjuABAobNFBAfsHLLClZ0C/AdK6ZWsnlPaEuQ7R84KPAAFI9K8lHFto+VaG8qQMhoC2wUCHGbMp5uR3J/Y1MbCzZnkwOGDfvlM6pRUkuhRrb93cYGfh3HnSsnFTmTx+YiR87HmAtemmTzwh5dwM5C1vUKVlwntyZVBlijkV4L//d2Hzps0abhEfCeIpK9zPmF3Z71EAdWrV1SAi0BAlXLhQEalTu66bpQVWI9pm3Nhxcvedd6t3tkGPP+ToQ4/umV4xO7Kp7EApuyvBRaL3d9/hn3LRRRfp8pkPHRC5xLaqz10f0D4U9ikUNY6l69aslS3PbHbtEB4qkgRbOaCdxo+bIGXLlJMVy1eoAqY9v/kysAKaYsYygrJXhe3xiyut/06G7/oOnOr7GCdGypmyUbAwpAksU8ww0NgxY1VZ7tq5U/MAo0qdNcBfJqCcMiZyF2vM0bYQh/fefU+dupq6GcOW8JgzRdjR/A7E+pIq5kWLovtGZSxlNIT0JAWKOXCw0/fjdbxXGjt6rDodde/WTYVBhJAWgDi73bp0cYOdfnLolYPSuF4DadO8pSphBbc12rlr29atpUihwnoymCFByLi/U00xnxIheYItfAN11rxiRdoSA7MoM2fjHMY6c/VqNTTSFxg+dLiaUWdOn+WUbNAuWJEey/2Y7le3WPDa15xygv7Q3v7GGS0zK2blUdeX6Q96cIX3rhUrVNR14TJlSkc7FKCTzVxR6uzQ+K+jP8qZmS60O/rmUenqBqv13UyYU5wMPI7Ztpb7yj0nbFscUXHaIrHXWOG+w2+G/dCUDdaug2ecFOH9koHs5N8PAe/t99VUR4opZhSfra84JnD/mXkahidqTZ3adaKtTkBHuzCrxzTbt25zQqepTJyQtqUKsLbJDK+BUyDsIYzgnhUp3RAo5npOMRPCM2JILiTKaf1I+k2GgHau8D0RRIFXZmgy5j28d4E+d95xlwZZIZyggfImvAj20qRxY+netau8f/y4tG/ZRmpVqSbH304zf9s9+U3Hdu2lSIFCkdI4EWLFnAS/TVavlWxZskm/vv2VTsAigQFozKH3rCEzsEIRf/D+B9KowROS59HHdH8zYAvPkMFDpFjRYjL7qbQTpwD9xY/wZNfMCvoCCjDYNhTIHXtfArfccMMNcs3V18jokaOifsBg9uMPP9SBkE4cXHEUtMkqaDh+7DjJlTOXdHA87wffwWzOmrRZOjS5dluyeImUL1tepk+dHilfyrCWjXUQxZzcR2P875CSzl82qwvyAk7EYaJD+w7SukUred/21zrAxDgxWXmEzvSp09xMrqts3vSMdjQDEb4mT5qsgmv5ct+pK+gcJIPOmGvXlYULF0YdVcGf3JMOHKYMA1dVq7Mq2HAApO8QJnub55/bK4Xd7BYaYBI1IMBsBo1irl+vnrRp1UoVwIghw6RGpSryor93MgQCvkunTlK6REm998kArVEwCTRPYUAGIwXbd2pWq+kGlg2jkLLWXwxYMTBl161TT94It0QtWbREsjyQVbcJWpQ7BkeFCxaWGjVqJCgOzNcfffyRKutIcWTitoB28DMJWcKA1RQj1jaWcpg5Z8v6kIwcPkIHswB+f8cNQK0vEN8AszaDSvD2W2/rlrV7/n2PTHPK1oD3tp785fqaDo7DJTm2sg0dPFTat22ve9CN5jwvOJ85cdAQ43+LlFTMpjh8JiQ0JodKEHA92jLiQIew/XiAEJC9evaUMaNGy9tH33L3ShNajGSJd1u1UlVdp44Aw59IMbsZ84L5C9LMW2H9MrJiTk7RO3B1NLT3Yc83FoOqlavIzjBWM1DB5RJA+NSuWUsVM0cULp63UOq7Qc/Ty5a7+6TREuBsxlp0ZSfkiAGdjFjgnBiQxUjDoGjh/EV6tvLokaN1/Rcwm/LpR/hIIoHtDR3xmOlx2lC+xx5XxzDNcwPYenXr6VYgttdEisApZvqXKebMDvidd4WvWdphP7HvAAaIolWoQEG57557Zca0GQFt3O8Y5CB7+BvFiTPYB25gZBYIBj8E62lQv2F0wAiHi9ixnJ/pQRdpUQfZNcKOkc4dO6vSB8gerCJqPtc+lfnbJCMgRWfMMGKw/QCgUInt2snNmPXAePfZwKzPnzETprNzx44ya8ZMx/xuNOrxMaPZeXPnSWUntPA8NtCx+L0/8yCQPGbzuXPmRvUwhZxRFbPWler6yXsXXRYIacC6VyWnRHM5we0Hc/EHTC86wYNiHjxwoBNQn8vmDc/oOvO0SZO1/XxA+66dOks1p+hf2p+2t5Z7WfI/xwhgpDCafPDeB7o/uUa1GolHknp8uGmja4cnmsjE8ZMi8ytrnYULFtEZNyE8AX3h8XyP67nadnwqlg0UPn0sJZYTHNlQePD1p25AwnKX9ndo6vHkokWL5P777pd//+tuPTrWYANV6M/AiQGP75PBen7xYiWklhuw2hIcSvaD9z+Ujz/8WGfDrCMDaD5owCCpXKmybHRtaM9nTzRbs0zhx/jfI7UUcwgYm/UbY/APP/hApjw5WXp0664b5yPBzQWF4jqW5b3y8svSvWs3WbhgwbcYGaWzaOEiqVS+oh6pFsH9NlDMaYJo48aNGisbBR4JKISfJf5zV18gpntQ1bDeqoD1MxmhYnZ59j6E8mOGcNkll2qs8UhIhd9DcxR2jWrVZRZHOrrPO57dJg1q1pGhTrjYXmUDipkgI2yZeuWV0AzrwH399uNqf8cIm8fR3AaH0IqdBUT5embT5oT2MLode/dd6dG9p1SsUEl2bA8cJaE/ZzEXKlBYt1FRFisHVqFCBQupJ74BfmfmzG8ye1sY30NfZq+B3AnWm1Xphn0fWkyYMFHu/fc9Ur1qNbUoAaxMwfpycA+UM1f1e3Hgd/gE5Mj2sB4iAl0B6/jcn9kwipl6MPt+esXTepDM6NGjo5PC8BVgzzn3ipE+kJKKORp5hoz45tGj0r9vPxk9anTCehjMHKVQgBDpqFvnrrJkyZJvjfgpx75kwkPOmDYtzHVwv8V8ZcIPMGNmLRpTtt3bnuUrOP2cURDWGcGDUPiud3l2yxa5+h9Xy+WXXqbr8pGADi8fOaE+wLUJinlr6OG+ce16qV6hsvTv2TstznYIaMupXiWKFJXDnhJAodBOXAHPyezK4EwALaCNDqRCrFy+Uho3aiLDhw1P8Ko2JzDoOWL4SMmZI1dkugYff/yRNHEz6cfzPh4tJ3DY/u233y6DBg2KZtfci1kzKbO3BXTVBI1dYjKApQ1+DRRn2uAeeowbM1Zuu/U2ad++vZvhBkoWGqGg+a0qc6ds1X8jpB3rx71cnyhburyTP0sT2lJ/64ph2v7ko0/kvePvqQLniM7n9wZtxASDgW6smNMPUlIxoyRhchPWe/fulWZNmqrpLVK2jplNmdApjNlZD2rc8AmNqR0h7CDcD8WMiXaGnuUc5MP4Okr2FDOm8xrVayQ4iUXKi+Q9P8MgrDOCRwUOVUcwuDxmCP77b9u2TXJkz6HRz1hLTgaz3qpVqmoQEotktHbVaqlesbIM6NVHnWN8sGe6do2aUrxosW/tY6ZdMrsC+L4IBDc8TuMFeczqmPWy/r99+3bNUzp6An/Z0uU6O+7bu6/OjA3LXf4jOR+R9u3aqyJmXZPD9C+99FKZNGlSWCowqzK7y+zmU+vD2o/5z10tvC8J2aJ7iUO84QaVeR7NLX/76//TtXybAfM7c4zEVI33ta/UX9p/QDp36irNmzZXS4e1JeAZX38ZbLUCixcu1n3NtKGBe8em7PSDlFxjdlJGPxo2bdokdWvX0aMIDVFn0qvrOSqYvtFQnATH2Lg+jHHt38qVeXrlKp0xYxo3IIQ49s03ZXOqDAEG2PRvoAMFHZXnenXIKKCqVN0pYLUOuL8R6F98/lkQKIF3cyCE6ayZs3S/t22x0XcN2wUlS5jCom72y0k5htUrVkmdajVkSP+B8mGSYj7yxhtSxdGzbq1acvx4YuQv/xojEaZw//OV4z2P1+Y9NVdKlSilPhc2gKWslTn4yqsaE7tShcq65mz0xbGrQ7sOkjVr1uh87GbNmsl5550nZcqWiQZZlEdRoAwy7cCJd9LE3ydL7n9hPydBD2QC68233HSz0t8cHRncw/eff2JmakzhCAr3n/vtC/te1KMY8V3ZtSPtcBwdAITtBlYsW6HLEE96pm8Cj1j/jPG/R0rOmJNB2DriY0ezYK/DaArx/vH3ZOb0GRodyQ867494N23YqAHl8dqG2YHOFl3yOwfrp2VLl9H9hQY6YJpidoni9hP/7/QKquzqre/B1dEQoYvTCwEsrP5r16zRU6MmjJ8Y5Dv4tNnsBkoV3OCmdctWOuMCKPtZ06Y7xVxTZk6eputlhi8//1xWLlkqdWrUkJHDhicEfYnx3YDNVcjjIMSHENu2btdTokYOGylvHQ0tGu5rVQQODDZnzJgpj+XOKz179IoEPGALUJYHs+jSEMoXh8mqVatK3sfy6tnZvhKGPyhjyj9Tgdc8UQLh39BCk+N/XzFCQ3wwcj/yqGzZ7GbADv/97390Ce7zT1kCCNqCNWSTM9Bx6pRprk3y6Glh776TFsHNx+5de6SN+76rm2EffCU8c96VSVbg5xL23sk4UV4qIjUVM43vMQDbOQhkgcIwKINaCrH/hRdl2JAhMsMpiGhWRhEYOrzfzh07pXixYjJowMDI1KTfJT0TxUwAew1JGSJxxmy/Cb8E/t/pEVpllHEwYyYxINFlA3cFx4+/Kx3djKqSG7GzhAD8zgiNOdO6Zs1a8swmN+MKv/rMKfA+TgE0ql1Xdnvbq8DRI29Kp7btpGHderJz+7fPCY7x3cArF1Onz18sFbB1qmunbrJxQ9qpXkFIx+Dvo0ffkvz5C0jRIsXk/ffSLBi0G5G/CE3L6VVgz3N71AmssetnlgcytSDm1c4gBX0n4F1kCrKBXQslS5SQdWvWBYMiV05nty75EcL0Hg5vHjkqA/sPlCoVq8iUJ6fKRx+mBe8xsJ48fux4PVt5yeKlYW7wzB+r7/CufoqRiJRXzJiOiFdN+MANyQH8w2RYv26ddGjfXq//CX8PU7HXWRWqw8sHXpbKFSvpXmfbB2qmcHsmwCSOYk6YMdPJuA/P5NmufALTen+mS1A/qu7eQQMXuKQKOXwHRvR47hJQYdKE4EQdH6w1E8kIiwPe7f6a1ztOCdSvVUfaOWH/8QfhmmZ4X6wXpYqVkI6ubfz1zhinB/Yp/+drhD0kdTQN6frySy9L08bNZMqUqfoZ8D2zYwQ4Jx5xYH7Oh3PJ/hfTQkMSd7tg/oJuVtZG3n03mLWx3ly7dm0pWrSo7N6ddqRqpgZkPMNEH8EaAaA1Szm33nKrPJQlq2wOlwYAcgmHrmAAHChoA5Y91v4LFyiccGayDxz8sj74kDrxmYwJBtIwgX48p+CZJPiIZJ8tpTpSXjFj9iQoCOcqbw5NRuBEinn+vHnS3Clw/0hHFCiK2WaEbx4+Ik80bKSRwaItPfo8rsFHgNNXmW+Zsl0BL+nz7bdaILymV1BV16/p4DiAMVP2O9kON9PlDOqujjYW4MCAkh43dqybfRWRoUOGJChY7rFhzVopX7K0DBk4KGFUz9+cwVykYEF1uEvvJEp3gGAuYRJl2wyeucbz7IutWqmaevzaIImZGgqZNsFhqGf3XnqQxZJFS/U7gAMYM2ZC1qJoAMpm2LBhUqxYMZk2bVo0aOV7num3aaZBSNszSfQZAouYtY3PI4YNlywPPKhnK69asdJ9F3hPM6Ai/CZhNVHSRn+w5uk1kjN7TuncqYtuB00GB2DcevOt0rljl4j2OAD+WO0A/5Bof+MBeISr8UwqI/UUs3YA9z+SAwoAR6M2rVvL9m3bNA9ESjksBxNNnTxZ1z2jPZmUcSNM3WfolBFg1te+bTvXITrpNoYI+tzgT4CDR4XyFTT2cASe5yU6SVAH952l9Ayq6urLCF6FR0g7QEARTuNq4+j3fGjCjuCKPbNpk1SpVFk6dewYBagwvPvOO9K9Y2d1/GIN38dzu/dIvdp1pGXz5vKyd5ZwuqdVeoKjFV6+DCT9tfsD+w9I0UJFHW1baQAKoGbvUGmgrNkuRUCdwQOH6GlggNOlsmfLrqe1+WDJqGzZstLSDYLtVDbuweDYt45kGsCDZ5igLYMWjQ5GngN/45jKjgM8tnGctDZgcPTZJ5+7zxZSU7NV9vTo1lPP2J43Z14gRzxsdor5ztvvki6durrv0hRzcjlToGcLdj9kG4l2RyFjheG9ucaKOdUUM/ylyf0vZDZMbTipoDR22qlSfA2Tw6RBMQ0OwAEVnOpy9M03g0zKoJgdc9mMmSPzenbvIe3atpVDr76qeQp9Zvi3A04wmHTXrF4d5jjwPc/U5P5LVszpHdTZo4d1aDrcGEe7wgULydIlaWtaBo7I7Ni+g0bu2hueTetj67NbpUzxkjK0/8BoLyyA9kMHDpZcOXLIYk7p8pER6JUeAJ1cu331eThTQyGQ5Xhv6eJlUrpkGRnQj8hrgXkVRcCMWeF+u2L5Sl2rJOAISpuIU+3atJMKZStoEBkfL3NmdsWKUrxEcf0bIIQzrTCGtmeY6O8oXfqQHjMb9iGwfu06dQZ74P4HNDCR9S/6HL9jBs26s+Vv3bJNDxch1HDyHuWnn14tD2XN7gZUg6PyWoekCbOTcPrvbIFnkWLF/N1IUcWsnxSM3Anu3rpVK9ljZyjDPKYgQxx3Cpcj7vr16Svv2BnM7vtkxcwBGHhtE0qScHkRYH7rAA6mmNleFYGvLYVKzh8cpHcEwiFw+MK8hhkO4AzEnljM+8eOeVYEBw6wIOJay+YtZA9rj0on90X4zpjEOcmoEpGo1qfNluncz+9+TmpWrS41qlZTz98I3u9jnAKQ27Ube2tZgjAhfejVQ2qm7tq5m+zZFfYLB/UEDq1D8OeokaMlX97HZeaMWZq3ft0GXXee/OQU+TScZRt27dolJUuWlEqVKkVHc5qgtudmKhgfnkGiLZAp/0E5u6Rrvh5wGs2aJas8nCOnbOIQnZBuXFHMBIGxvP0v7FfHvI7tOyYoZgZW48dO0OM6n5rlnQVt9TiHsLY2xYwStit1RFHzOdWRcqbsQHmkNTyRjQYNHKiK2byEow7ikuE1N/sdOmSoKud3Q+Vi25vUeSZkJvYZEhmsUP5CsmjBougeCD1f0TNzLFu6rDphROAWXspoipl6UmddryRGr7sePXpUevXspRGhkmdQCHmCKHBowsIFC9Nma55w2bpli9StVVt6u8HOMRsQOXzy0cfSpWNnKVemnA5ubBAQ0Suj0Ox/DcjlaKa8FtIczHtqns6WMVWbwg7W/ygXlGF2U7tmHcmft4AcPnxYZ9MtW7SSYsWKywF/WcHhP//9jwwdOlQedTO+YUOHRQfFpKwQNh71kraDowdtQQoG/In0oR3mPDVHZ80Vy1eMltVU2XltA9atXS/lylWQ4Z6DF2DQ1aJZSyldooybhac5vEZ1OUegDidKyd/FSEXF7ASEzW7BESdQejqhjwfpvn3hqUSON5RBQh5hNLdj23YZ2H+AnmdqjknagZzQ0g4RKl32Gfbr3U/y5cmnoSZNYWCe0uhKIXD6Klm8ZMJ2qahjhIo5WvNJ+1m6Bw4ouvXGgT3Ko0aM0jOXV69a/S0h89JLB6Sam+2yp9IOOeB9jZaArR9FChaSDevSBAgKYqWbOZQqWcoNqgarggC0q65t85gMRLOzDRXuYTotQQeLeXx2/NhxN+jpIqWKl5I9u4OlBZSzb+oGz+99XvI/XsDNyDrp53Vr18mjuR6V9m6GZoFEDLt37ZbChQtL6dKl5YUXgvOyqV/Kmi2htZ8c6B/QAxojNzgpyvqM6xVKL0AZBrs3Xn+jTJ08NeH31nfwFxg6eJjUrFFb1vrK14GtVyw/NGvSTF59JVhu43c+v5xMSZJn9QCnxV8Odj9Lp4MzKZvZkFKKmUZmm5OvIPCwbtO6lXTp3DntDFoHX0HgMTxvzlzp0b2HRvyKzELuezyyVemGZelQM6fPVKU7YtiIxAAaaY9Vk1SZUmX0VBkDHs1Wju0rOORoXTMYb1pnetWNzCtXqiLdunZXoa4I34V9st279ZBiRYsneKYrLbVDBnvCmRE3rNdQjoUxm8H+/fulhPsdTkS2HYffoJR1bS6jEewsA8HJup06ETkhHtDzxAlScTFrDgPXeW6W3KBeIzewnKIDTWAKQ3/jcPTNo3oecL269eWlFw/I4dcPS51adaRenXpy6GBgpjawhbC+K5f/8fwyf/58+fqbQLlzT6tfyoFXtsSF9nBtwGAcB7yPPvhIj220dgp2OnwZKcXdO3dLwfyFpHrV6mqyBrbPGTy35zkpXKiotskbbwSnThlYdng0V25V3Ch/gNzCR8CHr6gNxge+cj4d2Hv46VQ4k7KZDSk3Y1YvRqckTJHibNS8WXPp26evHH4jiDIF1AEjZFSEE8HlUcwImQjuHihmf22O+8+eMVtKlywdKGaLQsXXHi/jlY0pe/GiNKXE+hARmIK1om/0udwvo4BXNDoweFm6ZJkqZlt/VARf67aPPLkfk149esmH4bYyHFdMUBBsv2mTpnrY/prVa1UgANY3p02ZJlkeyCJTp0zRPMAAJhjEhA9IYdAG0B9LgglQE6iWTCkGdEP4aTE3CP1cOrgZb/26DeTNI4GTI30BRW/48KMPdf9r2bLlZO6cea4PPa9n/LZs3lJnxj6ILNW0aVM3ACum2xLNumGgftQjFYWvD9cCwdXRAXrjbGoTAGimn13f0PZ0RWmPieMmyoP3ZZExo8dqOaMhcoP2ufrv10jWLA/JtKnT1SnVMMNNHO65+15p37a9N/AKHLHsHlx5lrUPV/KMj6zcuQD3Tk6phhRz/sJr8SsNaacM7sDWnVYtW8mA/v0jQQQj6AlJoZLALDR65Cjp06u3K5M2+lShhlJmpBsqeg4AGD1itAZY4CCAhJmip5g18pdT3igvA8pYQ+yFSobfMmvOKPC7DwEn2rRsrfskbURv4Ig5ZtGcQkQ4VECHJ0oRV7Bh/UZ5JNejepYvMz/Dvn0vSLMmzaVxo8ayNwyLyizPj34U/OHXJvVgwswEG8IUQW9Jha3jsYB3A8bk84v7XlQTJwEqONQffPl5sL8UYAHiDPGmrg1YppjlBqHt2rR3g1unlHemOYkB9qpzxGD27Nll+vTp0T2sTvRBq0uMREAfnSU7OYTFjj5gMsvw7JZn5a7b/6WDIgNr92NGj9MYCQxsG9RvKFXc4Hjk8FHRMY+vvvqqVHMz7dtuvV2mTHaD27CrcP/kZ1AP6kDiO2s3a8OzDbuvn1IRKaaYg+QzHw5JLZq3UMXsH3HHeuU3ocmNNeURw0eok5gxNziRYkaZTlCPx/zSv2//aESq68sez7O2zGzQD4kXmLKDsra+nNxRMgqwBBQvWtzNlmeqgPGxdctWqValmjRs0FBeOxScO8sswQKyvOJmWfXrNdAye3YnCvsZM2dKiRIl9CQwG7kj3AkD6igXFEpxpWxQPnb8o0rYXf1kgG2NdzFPs32mc4fOegiClTPhiB8Aa5ptWrWRp2bNke1bd0irFq2ledMW8uILLybcl2M5+/Tp4wZXj0h/17dsmxtlqA8JaxLJ/10qAzobrblCG+jGZMLyfbBP/IH7HlRnOsDMet68BWrCbtumrc6SD79xWPr3GyCVK1aREcNGRjJuw4aNct11N0iWBx/Swa6B59AeVhcS/YuBAVfLszY82/Cf66dUQ0oqZmYIJgwQ/M2aNlXFHHlbwwwwZyiwPnACaYgTWOzF9cNIopjVjO3KWVnM0QvmLdR9nMyYI4HEWbYef6FYHsryUDBiNVCEFCpmq29GA7RgixPrwzvD06P8d+HEnLKly8n48RPSBi7uNyYQBgwYKDdcf6PMmD4joVMyau/Xv5+UL19Oz8UGCAcEEuuWjmouJwMS7CzDhBm0MbO10dbgf7ZsnB/xe+jfd0BCoBHAWj47EvAERjm/+MJ+93mEdEKJ70w0XxNHvlevXnLPvfdIh/YdorjyKBgGrjybRLvRn/g75eHagLYyvwC82KEXNDoRfQjYgzWC9iCiHli3br3UrV1PevboLa+Hh7+At996R9sp+0M5ZP78BZrHPYcPG6Hm7ho1akbHqBrfGM8ArvQ98uwzSvpcmLS5X3JKRaSkYsZM/dVXwZoZM2a2Sg0dPFjeC2fDMJ4/y3vzzTfVC3La1Glp+e4+KNtAMacpcbyS1zy9VrcHTZ86w3W0QMDp90ERBebAB+9/UCZ7x0Na/fwZs/+bjIJjbx/ToBQd2nWUI7Y84L0L78yRgpjzk/H6odelTOmykiNbDnkuKdgIW3BatGjuUgt5660gOhhtZconQxLrHEL52NHFF3BcyUPQ2gwIoIhZuy9VorQsSQoCg1Nki+YtdfsUsc7feO0N3Z3AOjQBRpJl5/RpM+T22253A6jy0f5y6oLSMQcm2oznnysBn+HgXp92YZaMRzvtA02gFcnA3yjidm3bSaMGjWTThk3qJMZ2w7p16knfvv3U8mFlDUxAatWopUtAB14K4pqz7MYy3n333Cfjxo7XdWwDv/XbxP/Mlbr69z9b4N4nSqmGlFTMmE1J4Pnnn5fGTzSW3k7xHg89fNVE7RJAoWx5Zot07thJli5enMaMjlksCECgmIN8nJOYMVevWlMmT5qqwsjg89eCBQsk9yO5dfaYAFcGha+JOmQwnqQTbVi3UTq276ze6bbG7nds9i4XL1Jc1q5JDLBPm0wcP1GKFCqiR0IiOAzQkRjL9evXl1mzZiVaLty9/fvHCODTg7+NTgj9ZMX89MqnpWSxktKzW88ERyEEemM3yHwsTz6ZOPFJzSNgDHvPx40Zr5G+DNxr5fJVUqRwUV1u2BaGuKVdUTg8j+fbwMAUsuVnZvhtcSLwPQmasHTGWnHagDMAp3KtXLlKmjRuogqWiHgAPw2WxRo6Rf1G6MAKPVG0/u81gl7pcnpe9ofhQTBMOnD2y+vaFyex5GUng9XPeMg+nwvYvc/lM9I7UksxhzDmApzYkid3Hilftlw0klSGCL9nrWzkiJHSplVreTYhkpcp0MQZM8oEU+B999wv7dt00N9/C64oCuj+e+9P8Mpmtg0f2ozZOkBGAgMTjpRj3XH3jjQTp/8agWIuputcPoioxiyggZuJmXKwdkJYtW/fXpo0aRJFjTJAo4xIq3MNnx4IaBP0JJ9eeMB3at9JirnB0rObA2HPd1gsiBxVvGgJPfqRPMyiOO61a9te1y8N3G/x4iWS//GC6tS4aVPg1Ec+SgD/AX0+R4J6deGecdsFgA4MUtSy4AYuZtYmYS3q27evhjTt3r2HxgAALOlgnWM27C8bYQHRtelQLoFPPv5Yo7mVLVVWli9boW0ADrh7cUwkE4UVLt8H7eIn6neuB1LJzySlGlJPMbs2VkEQMtaC+fPl97//vVx/3fWyamUYhcuVMYZmn3OlipWkXt16iVulKONmtJpQqGF51ky7deku1/zjWqlauXraIfMeEFI1qtWQyy65LFpjZnbMCTEoNg2P6JLeN4Mx5SeffKqe2EQWshOkWDeHXoYnn3xSg+svX74iohvCZ9mSZVKuTFn19jWLBfmAdco6depI27Ztdd3NB+1JuVjAB0gWaFwRpv4s1QAtR44cpf4AOHTZ0gsnrRE8BOuFRYeCxl27dJMK5SsmrCvThjgxZnkwq5QrW9595xRE+Ajub1t9bKZOHUwJmXKIEdAXSxCDUOhkWOnkUpkyZSRfvnwycOBAjbIG2MvMYKpOzTqRzwWgfdl2qHGzQ18V8uhT+57fpwF/alavmRC3gdjZhPqsUrlKwoCLOlEX61v8TZuSz2efl84W7L7n6v4ZASmnmGFUMz+DuXPmyFVXXSXXXnOtrFwRjBaVGUJ+WL9uvdx4w406o7a1GwXfo1RQni6ZCQjmx5RdIH8hadumvRx/99sz5tdee02yPZRdfvKTn8ik8ZM0j32EHBSgZnb2837mOoPLy2iMSezrOrXq6vqyhV1kC9g3Xzl6h68y56m5UqxwMY3XS0xtQMxytulwUhFLB8mAZvnz55eGDRuqQAfWcREaJjgyGr3OFYwmAJqYQE2mD05cpUuVkScaNY4cgI6zh7xxU91Os3BhEAAHQbxp4zOS97F8agr9PBwcsVQxdcpUyZH9YXXo27snLewqz7dZG8+Ft/nMvfS7WDFHUPo4WpinOp9xHF21apVUq1ZNI6ZNnTo1ssBxJGeLZi3UhL3aKdVk6L7kcHBPv0M+mTIdOGCgPOzay4/lz4BgQP8Brh1zaOhh6gC+/OpL+eTTT/S3gDbju3PZbtQxOaUaUm6NGWX31RdfOoYNsp7dskUjElWqWDEyZftgS8LNN92s6zrmQayAV8IUKWb3N9enZs+RRg2e0PU2UyIGBBLBRR647349s5bgDADe0wD07l4IMGYZNmvMSHhu13NSv059GTJoaLS+joD44lM3yg4HL6xnFnWKmf2v770XhOLktCGEDHuUzYzt90eifd12223qUGRCAWWDQPE7sCmjVAc0MjpBF+hktAII2m3btkuf3n10QLRm9ZqIdiw1cMYygSvsKEcGXI0bNXH9pLLunzXs3LFLFfiFF14oc2bPDXPTkNA2jp81uedYsu9SCUqL8P0N5PlthvKbMGGCPPbYY7p886J3BjzfjRgxUrdAsd6v9DMSckv+Tko6yEdJOwRHzlaUuW6A7NfhjdffkKpVqkq+vPmiQDHwyaeffxopZupnM+ZzBeMJS6mIlFPMMJSO4sP2Jgj8gH79ZdTIkRojGNgoE2xYv0FKlyylXtQwCb9HwVDGyvlMTxhKTtspW6acvPVWYMZWBgu/Z+1nQP+BqpSnTZnuOkb4IMCfLn39xdd6xmp6U8x+Z0lOAMG/ZOES6dG1h6xbsz7q9Lzj504xM+AAnFZUsXxlqVWzth5yAZ555hk9+3fU8FERrRj12z0w3911113yyCOPRHG1Ufx4sFoZhAYDIatPKsMX8tCHtkGgGnbv3u3oX0u945lxmaB9443DbgZdWj3j/XOx163dIAXyF9Szln2hvHP7Lo1gd+cdd+mh/DhT8iwfbP2hDvQbrn6ireya2WB9w39fy4dPfV7lCl3t88aNG9VCVKBAAdniJg8G2nDJkiXq/DVyxKiI1jrgcT/15ZKCq0t60E4oT1jzHztqrDSo10BjChh49tgxYyVXzly6xGaTCuMl/z1IVtezDe6bnFINKWfKJnCIbtkImRTFwP5kzDg4QQCb/QKOZ3wsdx5ZvDg4bIJZGg5eKPeA4TFBO4FHeZcWzF8gt91ym7Ru2dqVDRg7mNl9rgxG59u+dbtUrFBJt0txUkwyMGNzZJ515PSG5E5DAjhlEZaRw9ePHvHM/g6Ysu19WGPH+7dE8ZJ61CbORxxNR/jOLZvShJCGKA2VC2bxGjVqyLXXXisTJ07UZ3I/lLMJOK7Q2uqTyoA28BpX6GJ0BM8++6w0a9ZMqlSpIlOenBIdOIHQHzhwkOR+NI+MHzch6iOcularZh09ztHWMu3+nzg+PfTqa7Ji2Uo1hxcpUlQ6dewkGzdsjEzjEVyz0LesXn7KrG1mfGpK1/6mPSyPZH8DeLhHjx6SO3duWbZsmX5nwLzN3nBofTCMSc7PAsUbJFXOITlpQ/oR+d/wXZi/edNm3dJWp3YdjcRneGn/SxqimEN9WD4yUG/jI+pjyep8tnGu7ptRkHprzDAY61yhWZXIU+xRhhE5NAHAFCaUOGTi1ptvUYclANN/7kapn7KdgfVgl1QxO+Ds1K1LNw0c/+zmNHMfAwHK+LNjRr0PPZRNt5YwOn3bO6Thi8++kI8//Fg7Q3oE9ElOgAhCbLtgLyxHywForQd5uCLQ1M7yXTBvgeR7LJ/uZX5u9171/uWUKcJyRnD3NaHEM5YtXSbXXXed3HvvvdERndAIQWYjel+IpRKsDXxAD+hiSpnPnOxUoUIFKVq0qDz99NMJs+iVK1ZK1gcfklYtWkUR7vieva6XXXqZdOzQMYrdTj+wPmLA6YuDRerWqSuDBgySWTNnqXc2e86Nl7ki4LmvtRnpRPXPLLA+QuJdTaHZZ+hB4jOAXjh7keyQFkCZ9evXS/HiJaRz5676WeF+xsCXUMPBujLm7s/k3WPH1YcD3xWOYfXlz+yZs+Xiiy+WW5xs2+2dt019mITg8MryhoG6MQim3ah/cp1jnF2koGJ2HYIENzuwJYRRY/t27Z2STju8nQP6wTNOsOTInl26d+seCTiUO1sPSChmY85tW7epeWjO7DkJCkUFD52C/8Ky5L1y8KAqo7vuvNvNsNvI66+l7UG0CEnpkfGpU3ICmD7Lly0vf/rDn2TUiNGa/4XrzMyIeXe8RJlhAY4MrO0GMAyKRo8co6dxEcSCfBs0JYOZXaNGjeQ3V/5GvbPZ1wmgkwm7GAGgCYLTtyCwTs96Zd68eWXKlCkJPIrlguWViy68WCa7WbSBEI7k/+53v9MzxE8EM1ED1j+Jk84ediJTlSxZUp2XJk2apA5+gH7EzA8zLHXgc2ZuO97Nks+r/E372LYoAC2eeuopefjhh6Vdu3YJx2e+8sorUrZsWbn++utlshcxENIRz/yj9z/SnR0Aq9SBl17WfeYoZYsnAE+88/YxadW8lfzi57/QaGAmdwx45DP4ZUBmDpzUl3pSX3sHq3OMs4+UW2MOUpoQWL58ueR9LK/069tXmRmoUAvN0EeOHNGYzngrLgnN2UBHjHSC8F44MRFnGMXMloSTQWcZaY/XrQlsL3rw/ixSq0ZteW7PXu0EJGDX9ASrn58sH4/PX/7iF+owR/xk8kzRsu8b5QwNvnAzL7ZLFS1cVG668WZ5OHtO9VR/4P4HNeAL0Y1sTdoHW9ZKliipM2ficBuS65LKgAbJAp/rmDFjdMsNStmfKbOcw1LOn//0Z/n5z3/u+kJ/dT4EBKDAEYyY1zjo0SYo1XfeOaYWIoQ6AWWWLl6mZzfj0f3qwUOyfOly7Q9ZsmSR8847TwU9HsbWRigg6kg9MvvMy94ZuULyaWBLMQbWk1lbxgt7x44dUVmAYi5WrJj885/XyoQJE6O2pT8x8Nfloq9dWfcfy2gffvCRzpYNH330sbbTkIFDNcY5/gXsjDDLB1fuOX3adLni8ivkmmuuiYIAkW9K2X+HGOcGKamYlZFDpsKZJVfOnAlRqPjOlAl/48V45x13yENZsyZsMTBQBiexyhUqS68evb/l/JIA42WPpxF2s2c+JY/ndR2yVJkEM3h6BO+bnAyELb3iiit0Kxh7Wt8NTaIIjq/D86VZ7wIIJhxY/nnNP+WqK38r17rrxRddrL+9+cZbNBYzptfkIC2zZ8+WK6+4Upo3b57wbJshIjhSGdAE2voCf+HChSrsBw0apPtkAeWgFV7wm5/ZoseUEqiCs5OJdc6RjWDVilV6GlHtmrWka+euTuEO0iA6vXv2kb69+0nfXv30M06NnGI0Y9oMWbVylS49ED41Z66c0rRZ08iz2BQSbUUdTdhnVhidUW78TeJvSwYUMQFEcjp5NHdu4GwKjDbQDZ8XLBCFCxXWNvrYi46nAY+ccrYdJz6OuTbGD2Di+EkaYwCHPQ7Z2bxpi+zd87wOpIYPGy7Dhg3Tvev0QVLv3r2jOlpb8Tkzt1d6QMqZsgPlTOcIGL59m7ZudndTFD7QwHdqfnZgTbl/v/7y26uu0q0Etn5qoMOMHjVaY86yeZ9DyjGzMiu0jugrYgP5NjNBmbPF6rdX/U6j81intGt6gr2Tn8DHn3wsY0aNkQrlKuh+1/Llysv+/S8pLREamNsYhKhTF53d/Yz3Hzt6nFx79bXy6wsudAr3N3LDDTdKoYKFVUGwxMApRRxosfmZzWqO5bQiZneY+nzBxt8mPKxOMUTN1IUKFVKzsoVstBl1MjCdPr1ytQxys11imr/PMoQDIWQ5ppPAMD2699RD9gcNGKzLEAj8Hdt2aDQpdhqsXrVafTfYfsO2Gzy133s/bXDFLNn2wtJmXDN7m/GOJMC7Gp8aMPMTQOfqq6+WwYMHR4N7v38ZNrvJQeWKlaRwwSKqnLdv264OePimJIP+tfrpNdKpY2cZOmSY7NqxW1q72fIVl18pt996h8Y/L1emvOTOlUfuuvMu9cjOli2bxna44IILpGfPnlG94RnaK1bM5x4pN2NWYRAyGmvFTZs00ZFht27d3KjyWALDmWIGrJNylBpKvFnTZnLw4KvhN0FHWzB/oZ7B/EjOR/SEnpYtWunpSYsXLpH5cxbIrOmzZOH8xeqRjakbRxkcMFhb7tmjp/Tt01cKFSgsObI9LPPmpsXPTo/CyoSFn8BLL72kpnxOHyJyGU5fBKJQhy/0sKMniX3kH7z3gW4JA5QbPGiI/Mkp25/+5KfSrm0HzefcWLZvILBQLMwmGtRvoNt5ypYpq8sQ9myuJjAsL0awRty6dWspXLiwKldoBLTd3BV6oYzhb7ahseOAwdPhw0fkyUmT9YQ0ditQHuVBYIsPPvhQFStR3mg7HI4A1hB8ChDgft/xYe1kbUVZ1jH92X1mgdI4TD5f8jfJAA2WLl2qFg12HmCyBkYraMMgyhQkYIBF+2COLu4GS1gv9uzco21g+Mq149Qp0zSq4T/+cbVaRHZs3SE1q9VUpXv++efLjdff6AbSFaVh/Ubq7zJy5Ehd4x4yZIh07NhRnc2srtST5Nc9xrlBys2Y8Xb2twfAgD897zz54x/+oM4qy5Yu12AKFhlMEcoYIuCMHj1a/v63v0v+fI/L1mefdUIpECgIt2e3bJVuXXuos8zDOR7WQP5lSpWVPI/kkX/d+S+58/a7JMv9WfQAh6qVq0rOHDnl0ksu1YHBL87/heR25ebNme+eEzhIWadOb7B6+QlwFF3+fAXk1ptv1SAV5jgCENTWoVkmYHSP4DCwFoYXL1s42BO7ZPESFUQfffyRmrMREOy3nTdvnixYuEC37diMj3IoimThleqAJydPniyVK1eWOXO+vS2PWdkzmze72fEg6dShk8bLZtvawP4D9RSp3r36yN133a3hOvc9n3ZmryJsc4Mp2pPBeISrKWZLybPHzALrG7yb//72N5YDLEAoZaJ64SXPlkO/LL9lTZ9BE0rRB/n0iclOQffq2VsDxaB8bQmC39SsUUsu+NUFcvPNt7i27SQL5i5QK0frVm3cZKCfyrsX972ofRdPfOrEc2kT+i/PtDqTl6yYra4xzi5SSjHDRAgjGNYYkODwbdq1lUoVK0jd2nWlTu3a0qhhIz316e233g5GoB7vwZjVq1WXn/70J6pERo4YEWwHCoH5jm0nT81+StdC2Qo1xM0GmRV37dJVBR+ONuPHjdfDMTp36qyzwBbNW7jZ9WLdjkK9MEGhZNIT41OXkyUAbfFIL1igoA5MCBnIHvF1a9epsLAtON+C94qLFi6S3171W7nu2utk+/btYe7JwbNpE5QQz0fQpzKsLQDOVjgLNW7cWGdYCPJ169bp4BJHsFGjRum+83p16qlHPJ66HCDCQSK9uvfSsJx/++vfVDkvCQ9bYYDFIIplCfXGdv2DK3xr2xDVMuLxhgUY8fNMKfN3ZgbvSD/m/bma3AHsCKlVq5YUL15c1q5NPGnNh9Hsu/Dmm0c1atdll16ug36TcYucTBk2dLie/872J5bZjh59y32XqOS/C9QdpUziffy2jHFukHprzA4wGELKhDiMBiO/5GZhE8aOVwZv3qyZTJ86TVavelrDcuL0RfhB1s5mTp8uf/rjH3WmW6pEyeiwBkUSs8K8CK/vYuLk72wfc3qb/Z1uZ2RJgAFJhfIVpHjR4tK+bXtdryR6GgKIqFMv7HtBnV0Y8bOXmfVjhAZOdOxvvu6f1+kMIhn2fBMWJihQznw+nfplZtj7Y3bGOe4vf/mLbrHhIAQch5o2bSpFihSR6tWrS9euXWXsmHF6bODh1w/rdrc3j7yp5up9e/dpe7Evn0EkeQAas1/WFLAdT2rKOPps/07SHuRb22Vm8H6mmFGUDB6NJrt27dI95bly5dIZM23G9yQc9PiMVzzLEexnxnueXSJEK2SZh8EuM26c6rgyuL/k4kskT548kS9BMpLbQ+v3VdoEgCt5JP4m0U70L5OXhuR7xTh7SEnFbJ0lmdEACpvoN2vXrJGJEyboLLdRg4a6ZYrDyfFcfHLiJGnTurUGJVnrRqEw7dkEwk1nI2HnyBBIqiYCnCUBnH84CATnLfaCoyzw1CW6EGv1CBPWQAlM0bRJU/0MXZnNIYAMJiSMHlxNsPN3hqLVj4B9+/bpgR+EMWXtki1SzKBZCmBwxDomgp+9+CjVEwFFQn/gaoDm2m/4CQm9an8DDEyn2Q6US4U2M95E5viDbRQwg1ScGStVqqSDJryxzbQ9duxYXfMljRgxQp3COF2qX79+6i2Nhzz70pl105+IFkY5grr4bXZSONLr4CrJKkh9rc6WLC/Gj4OUU8zGaPb3yZiNiDmH3Kh0j+s4BBlhO9WWzZvVaQtnGGaFttf5rMM6SUaTWWFHT643NCaaEbRjGw3OJZxIhNma2Romaw5GwDKxevVqdSJjvdjaxm+zGKcHdgUg9JkpE3eZGRTmfn/dP8aPA+Nf4+FkXt65c6cOWPEFQOkOHz5cr5y/jNIeMGCAKmS2unFFQbMUwWALSxS+GVieDh48eM6Up1//GOceKaeYGe0zavWZzJguOe90wT2TyyffLxXA+yIY/JlsMsiD/gxqTkeI2P1Oh5aUOZ1yqQ6ju7aFo+03tJX+c3lRSqNj8F3w71wgFdrMeJOU3DdYRuMQFwZRKGnCzbLFjW1mDFKxbqB0MV/jHIYlCfM20bxOtnxzJv3mdGB1j/HjIOUVM1fygvXKr9VRJfju1Ez4n/+4e7nfYcr+2v02RkBfaGlJO/Rp0fLESpq2gr6nIxT0WadRLrMDGtAOJ6MpMFppCvNOBUqefukYyTB6Jytm/mZXgb/+/H2g9w4d7XTw+7Ub/J4o2sj3wA+pV4wzR0opZphLGdYpDOsclofpFAUQ5LukAujbzOj/jr/9dCbg/vrP3edUOJ0y6QVGFwYqJBUUScIhoh10Dv+G9rQBa2PRmpdLfHe6I3/KnE65zA6jp9LS/Q2SafO9aBWT9gfBaA4/G0+fcRuE8H/Hveg7KHba3QZl2r/CfzEyFlJuxqwM65LP2HxGOacpgHDkSQrLkijjM7/dw763zzESaZJMFz5DP6Oh0d8Sn2N8fxh9fVomt4PxdYwfF8bv1h5+G5zsM+VPlNC3+HTQziwNkazN7T76+1BBx8g4SDnFfDJYJzCY4jDlQWKmjWK2QBaWbx3FPqcyoAM0M5r4yacPV1+I+PlW3m8DH1Y2xonh09D+hneht8HaKMa5B23g86x9Ts5L5nlro5Ml/z52L/vbfm99LEbGQqyYT4ITMT/g6udbnp9SFbw7ggAl4AsXS0Y3K3sievGZstwHy4QplORyMU4O6AztjG5cWcPEtG105GopxrlFMp1PRHeTN/A7befzfnI/smS/ORGs/5BOViZG+kWsmM8CTtTRUhEmKBAaRhNL5NvfPvzP9j3J7mWfY5wZfPpxNQEf48dHMg9/Fz/TVqZ0re0s2X0sfRfsPjY4i5GxECtmD2fKwKfTQVINZ0qTmH4xYsSIkYhYMceIESNGjBjpCLFiPk3Es+MYGQXGqz+EX2Ne/9/ibLRf3IYZF7FijhEjRowYMdIRzlgx4ylIOhXi0drJAW1Ol44xvh9wfDGvVhxhYpxdGP/GDmXfH/BmTMOzA+vrhhNZDJLLpGectmLm+LHx48dL3bp1pU6dOnr6CTFeY5w+6ICcwdq9e3epV6+enpO7YMECPVwgxtkDW0S6deumpytxkhVnEMc4O+DwlunTpyttkQPt2rXTk6zigfjpg61r9HtOhqpdu7a0atVKDxrhJK8YZwZiSnAoDidzIVdPpHjRXRwAwilcyNyFCxeme911WoqZk2nuu+8+PX/4yiuvlF/84hf6d758+bSjxjg1UMoc1QbdrrjiCrngggv075/+9KdSrVo1ee+998KSMX4oOHXnl7/8pdL35z//uR6HF+P7wVe4DCqzZs2qdIV/4eOf/exnkjNnTp2NxDg1OPWLyQ00/NWvfqU05O/zzz9flQaDyhinBlYwDvioUaOG0o90zTXXqKL2wZnXHH2KnL300kv1SlmOQk0um55wWoqZg9Z5mTvvvFNHJ+3bt5fLL79c8zj/Mx4tnxqMhhFgefPmVWsDR7ldf/31SkM6KCfLxPjhQPBBVxTHb37zGxV4HJ8X44eBgWOxYsWUX2+//XadgcycOVNlAfTNKCbC/zUmTZqkg5nf/e530rVrV6VhlSpVlK5//vOf1foQ49Q4cOCAXHfddfLrX/9a/vKXvyj9/vGPfyQo2w8//DDi2UKFCsnEiRN18INMuOiii5T26RWnVMzHjx/XWTLMxEwEMFrBFMsL8+KUifHdYCTMMW4+EGjQkJSemSQjAUWBUm7ZsqXcc889sWI+S5g2bZry6W233abHDsb4fmBAAx0feeSRaHaMMsYKyew5VsynB2bLmK/HjRsnnTp1UsvY3/72twTFvGrVKrnqqquUtmvWrAlzRWlPGzBrTq84pWKeO3eumgVRzpwFajAGy5YtW0J+jNMDVoaOHTsqDRn1LV++PPwmxvcFptbf//73cuONN8rLL78sN9xwgw4oY8X8w8HsDl7lMP9ly5ZJr169dIlgzpw5YYkYpwMsY5dccolcfPHF0rlzZ1m9enU0q8MsSyz+GGeGnj17Kv2SFfOoUaM0nwE68gAwqXziiSc0n2WZ9IpTKuahQ4fqS/zxj39MMFnbbO/hhx+OR9DfAxx6fuuttyoN8+fPL++++274TYzvA3izatWqSk+sD/g+/OlPf1LF3K9fv7BUjO+LNm3aKG0ZoDM74W/SZZddpgPMWKGcHj755BM1qf7zn/9U+sGjXMuVK6em1xhnDpy+oGGyYjaFXbx48cgXCl8fs/bmyJFD89IjTqmYWUNmwfwPf/hDglu/KeZcuXLJ3r171bOwZMmSmipVqiTPPvusbNmyJcoj4fSAEsfc6OfzDEY0jBgtr1SpUjoTX7Jkif5t+TTCzp07VVBYHiYJmJ31b78sXo9vvfWW3t/ySAMHDtQ1Cj+PtG3bNhk+fHhCHmaSI0eO6NqEn08dduzYoe9qec2aNZPdu3fr/f2y/fv3V09MA6b/MmXKKP1uvvlm2bx5s+ZzyECjRo0Sfjt//nz1Kvbz+C31x1zr50MD1lhbt24d5eEfsGLFCvUC9cvyPozWEaqWBx1ZrsBD1C/LCPPw4cP6Hn4+tMI879OcBA3mzZun9bQ82g3v8+R7zJo1SzZs2CAVK1aM8uADZmWDBw9OKMtn6lG9evWEfOq7fv16XVNmLQmgKP7617+qYuZ3AG9M/3fM/g4ePPgt/sAHgDbyebpChQpKx6VLlyaUrV+/vs7UEQJ+PoMDzJI+bbgHecw2/bL0JfoKwtnP57579uyR8uXLR3mY78hLpg30hQ5+WXiT+06YMCGhLL+lH9asWTMhf9OmTepx7efBJ3iwmnWHdVD6L2ul5nuCcoaOmA7933bp0kXf16cjacyYMUpLPw/v5Ndee+1b7zVy5EiVJdDOz6euDLj8PHgLE6f/PHiQvgpP+m3Be8G7yX2VdnzhhRfUIdPyaBfaAvnil0U20BYIej+fvvbkk08m8D/t9s4770R8iDzFtwRrGTR88MEHlX4A65l/P9agqb/fr0k8A5nlP4e+Q9sOGzYsoazRETpbHu2HbFm8eHFCWSwhtLnfV6EdbU49/LIk7ovPjJ+Hoyuyt3nz5gn5vCN9nmdbHmXWrl0rbdu2TShLOWQj/dTyGjRooO3j42SKuU+fPppftGjRiPaZSjGfd9556qzgz+poNF4Oez0NA1H4bAmmmTx5ckIeJnE6iTk9WSpcuLB2NPOYs7R161bt3H7ev//9bzWf4YHn5yOEUIx+HnWmEbm/n//oo4+qIPfzSAil5LIoTgYe3MvPpw4IXz+PzoYitTUMSzCAuedzRciQj0mLLWgGRtPmpWmJzkgb+Hkk6m9OD5agAYOIv//97wn5MCjC1M9DiSEEb7rppoR8hDXrNn4esyQEEO/h56MEUVR+HgmlzDYaPw9zEp0j+R4ISDM5+QnhkCdPnoQ8PlMPP4+EEGIQxt8M/mbPnq2DBqw88G6RIkVUYHPP5N/S8em4fp4piWSeho7J98AkiWCzXQuW2E6EgPXzSOQ98MADCXksB9Ff/DwSAhwh7+dhqicvmTZ33323Kjw/j8R9GfT4eblz59Z+CG38/LFjx0ZCyxJ8wmAIJcRnrBIGhDROoNAABWwywdIdd9yhCjiZjghY26FgiXXA7du3f+u9MPMyWPTzSNQ1mZew3tEvrr766oR8+io86eex9sjgD1ng59OOKA8/j7Ro0aJvyZdbbrlF2+LCCy9MyKevmfXG0v/93/+pwmSiAV/iqITiYeDE4I4y3A9LmikUP1F/fuPn8Qxklp9HYsJQoECBhDx4HHlsuxUs0U9smcISfZU2h55+PgOEZDqSuC8TND+Pgcb+/fsji4AlBqFMPvw86EEfvvbaaxPykQ3J/QKZmewoezLFbDyG061ZdTFlo9zJp9+lV5xSMTNSxM2cBqVRDOwP5eVKlCihIyMUIB2LhIs6CohkeSSEKjMZGszPZ2bMjJLv/XzKvv322wl5zBQx+bz44otRHozIlq6jR48mlEVYMAvl/n4+o3uUoJ9HYraJQPbzEOg0Nvfy86kD5XlXy6MM+dzfL8tnRmq8D0zJAAQBiwL0gTmWUbz/W96J2Zufx/tSf5/mJGjAthU/n7KYcWgjvyzPYaDltwVl6ZB44CaXhQbJ7wVdmQXzOz8fGvA8Px+LCJ67yfdgjyHvh6KwPPgAJY6Q8svymXr4fMIzuIcNqJi9MZCAZ3H8Ig+hD92hg38/2g6+S25zBjfQ0ecx6sfvqZdflkEbNOD9/HzqhCe+n8c9yEsu+8orr2hf8WlA4r7Q0s83HkumDf2CdvPLWj+EL/yytAG8mNzfaAfe3c+j7aGFDbSwVhh4DwasKCbqlUxf+g7vm8yn0DuZjsgZ6pT8XpQ9EW1412Rego60Z7JsgF4kvyzvBX2T78E7UWcGHZbHPSibLF94P+4LD/j58D79yOd/6AP/Y+WCjgwgDfAKSpeBEgOOE/Epz/Hfi8QzkEH+c0zGJss8oyN0tjx+R5sntwU0oM2hp58PHyXTkcR9T0RHZG9y2/NuvG8yTyOLkt+Pctzbl7HQmvbxYQqYCYm/3Ip/FHIAD2yscoA2sIE4VgAf/m//1zilYkah2HoIZjIakhGljYRGjx4dlozxXYCOOHugLFAeQ4YMUSaF0aEpHT89MUZGA+ZnRtgkZs/M/KEzg6B7771XZ9Exvj9mzJih/R2Pd5ZM4FmbqaBUENoxTg2bdeN4hJKEjpiIkQvQ1p/8xDg5kKcmOzGBQ1OWrkyZo4AZeJh1FosPZbFoQmeWELBYpFecUjEDTEm//e1v9QVZs+PK6A7TKS8b49RgZMvIDdqRcKBhJgc9SZiCmK3E+H7AREVnJNFpMV0ZvTHVxYOeHwYUb8GCBSP+NTnAjIT1xZi+pwdMsywPJNMRiyQyAAthjFODWTbLmkY/n56YtFk7Rw6wvGJywMoid1muQmakV5yWYgY4PjDKY80Vb2JGKcz4vgt01rjDBsD8kj17do1CQ6AWaAgtLbF+g0kpxtkBAyHW2f71r3/pGliMHw7Mo5iyjXfZTcD+ZgRgRsT/Qj7xPBydWHphTRk64h/A2mvc/08f8CKmaOjH3nqTq3xmgIN/EmCgzpIhvgN8R3Ac1vDTe4S101bM3wepppjP9fue63v/mG11qmf92PX5MZGZ3+374ofS5Pv89oc884fW91Q4l/cGp7r/6b7fua7nj4HTfdcfE+dUMceIESNGjBgxzgyxYo4RI0aMGDHSEWLFHCNGjBgxYqQjxIo5RowYMWLESEeIFXOMGDFixIiRjhAr5hgxYsSIESMdIVbMMWLEiBEjRjrCT2LEiBEjRowY6QU/+cn/B8GqTm+Boy71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descr="C:\Users\ct_paris\AppData\Local\Microsoft\Windows\INetCache\Content.MSO\F5FB8377.tmp"/>
          <p:cNvPicPr/>
          <p:nvPr/>
        </p:nvPicPr>
        <p:blipFill>
          <a:blip r:embed="rId2">
            <a:extLst>
              <a:ext uri="{28A0092B-C50C-407E-A947-70E740481C1C}">
                <a14:useLocalDpi xmlns:a14="http://schemas.microsoft.com/office/drawing/2010/main" val="0"/>
              </a:ext>
            </a:extLst>
          </a:blip>
          <a:srcRect/>
          <a:stretch>
            <a:fillRect/>
          </a:stretch>
        </p:blipFill>
        <p:spPr bwMode="auto">
          <a:xfrm>
            <a:off x="3078480" y="4114800"/>
            <a:ext cx="5690870" cy="1939152"/>
          </a:xfrm>
          <a:prstGeom prst="rect">
            <a:avLst/>
          </a:prstGeom>
          <a:noFill/>
          <a:ln>
            <a:noFill/>
          </a:ln>
        </p:spPr>
      </p:pic>
    </p:spTree>
    <p:extLst>
      <p:ext uri="{BB962C8B-B14F-4D97-AF65-F5344CB8AC3E}">
        <p14:creationId xmlns:p14="http://schemas.microsoft.com/office/powerpoint/2010/main" val="556257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0070C0"/>
                </a:solidFill>
              </a:rPr>
              <a:t>D’AUTRES INDICATEURS QUANTI ET QUALI</a:t>
            </a:r>
            <a:endParaRPr lang="fr-FR" b="1" dirty="0">
              <a:solidFill>
                <a:srgbClr val="0070C0"/>
              </a:solidFill>
            </a:endParaRPr>
          </a:p>
        </p:txBody>
      </p:sp>
      <p:sp>
        <p:nvSpPr>
          <p:cNvPr id="3" name="Espace réservé du contenu 2"/>
          <p:cNvSpPr>
            <a:spLocks noGrp="1"/>
          </p:cNvSpPr>
          <p:nvPr>
            <p:ph sz="half" idx="1"/>
          </p:nvPr>
        </p:nvSpPr>
        <p:spPr>
          <a:xfrm>
            <a:off x="1097280" y="1817375"/>
            <a:ext cx="10058400" cy="756008"/>
          </a:xfrm>
        </p:spPr>
        <p:txBody>
          <a:bodyPr>
            <a:noAutofit/>
          </a:bodyPr>
          <a:lstStyle/>
          <a:p>
            <a:pPr marL="0" indent="0" algn="just">
              <a:buClr>
                <a:srgbClr val="99CC00"/>
              </a:buClr>
              <a:buNone/>
              <a:defRPr/>
            </a:pPr>
            <a:endParaRPr lang="fr-FR" altLang="fr-FR" sz="2400">
              <a:solidFill>
                <a:schemeClr val="tx1"/>
              </a:solidFill>
              <a:cs typeface="Arial" panose="020B0604020202020204" pitchFamily="34" charset="0"/>
            </a:endParaRPr>
          </a:p>
          <a:p>
            <a:pPr marL="0" indent="0">
              <a:buClr>
                <a:srgbClr val="99CC00"/>
              </a:buClr>
              <a:buNone/>
              <a:defRPr/>
            </a:pPr>
            <a:endParaRPr lang="fr-FR" altLang="fr-FR" sz="2400" b="1" u="sng">
              <a:solidFill>
                <a:schemeClr val="tx1"/>
              </a:solidFill>
              <a:cs typeface="Arial" panose="020B0604020202020204" pitchFamily="34" charset="0"/>
            </a:endParaRPr>
          </a:p>
          <a:p>
            <a:pPr marL="0" indent="0" algn="just">
              <a:buNone/>
            </a:pPr>
            <a:endParaRPr lang="fr-FR" sz="2400">
              <a:solidFill>
                <a:schemeClr val="tx1"/>
              </a:solidFill>
              <a:ea typeface="Lato Medium"/>
              <a:cs typeface="Lato Medium"/>
            </a:endParaRPr>
          </a:p>
          <a:p>
            <a:pPr marL="0" indent="0" algn="r">
              <a:buClr>
                <a:srgbClr val="99CC00"/>
              </a:buClr>
              <a:buNone/>
              <a:defRPr/>
            </a:pPr>
            <a:endParaRPr lang="fr-FR" altLang="fr-FR" sz="2400"/>
          </a:p>
          <a:p>
            <a:pPr marL="0" indent="0">
              <a:buClr>
                <a:srgbClr val="99CC00"/>
              </a:buClr>
              <a:buNone/>
              <a:defRPr/>
            </a:pPr>
            <a:endParaRPr lang="fr-FR" altLang="fr-FR" sz="2400" b="1" u="sng">
              <a:solidFill>
                <a:schemeClr val="tx1"/>
              </a:solidFill>
              <a:cs typeface="Arial" panose="020B0604020202020204" pitchFamily="34" charset="0"/>
            </a:endParaRPr>
          </a:p>
        </p:txBody>
      </p:sp>
      <p:sp>
        <p:nvSpPr>
          <p:cNvPr id="11" name="Espace réservé du contenu 2"/>
          <p:cNvSpPr>
            <a:spLocks noGrp="1"/>
          </p:cNvSpPr>
          <p:nvPr>
            <p:ph sz="half" idx="1"/>
          </p:nvPr>
        </p:nvSpPr>
        <p:spPr>
          <a:xfrm>
            <a:off x="1097280" y="1916984"/>
            <a:ext cx="10058401" cy="3726170"/>
          </a:xfrm>
        </p:spPr>
        <p:txBody>
          <a:bodyPr>
            <a:noAutofit/>
          </a:bodyPr>
          <a:lstStyle/>
          <a:p>
            <a:pPr marL="201168" lvl="1" indent="0" algn="just">
              <a:buNone/>
            </a:pPr>
            <a:endParaRPr lang="fr-FR" altLang="fr-FR" sz="2400" dirty="0">
              <a:solidFill>
                <a:schemeClr val="tx1"/>
              </a:solidFill>
              <a:cs typeface="Arial" panose="020B0604020202020204" pitchFamily="34" charset="0"/>
            </a:endParaRPr>
          </a:p>
          <a:p>
            <a:pPr marL="0" indent="0">
              <a:buClr>
                <a:srgbClr val="99CC00"/>
              </a:buClr>
              <a:buNone/>
              <a:defRPr/>
            </a:pPr>
            <a:endParaRPr lang="fr-FR" altLang="fr-FR" sz="2400" b="1" u="sng" dirty="0">
              <a:solidFill>
                <a:schemeClr val="tx1"/>
              </a:solidFill>
              <a:cs typeface="Arial" panose="020B0604020202020204" pitchFamily="34" charset="0"/>
            </a:endParaRPr>
          </a:p>
          <a:p>
            <a:pPr marL="0" indent="0" algn="just">
              <a:buNone/>
            </a:pPr>
            <a:endParaRPr lang="fr-FR" sz="2400" dirty="0">
              <a:solidFill>
                <a:schemeClr val="tx1"/>
              </a:solidFill>
              <a:ea typeface="Lato Medium"/>
              <a:cs typeface="Lato Medium"/>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
        <p:nvSpPr>
          <p:cNvPr id="6" name="Espace réservé du contenu 2"/>
          <p:cNvSpPr>
            <a:spLocks noGrp="1"/>
          </p:cNvSpPr>
          <p:nvPr>
            <p:ph sz="half" idx="1"/>
          </p:nvPr>
        </p:nvSpPr>
        <p:spPr>
          <a:xfrm>
            <a:off x="477520" y="1916984"/>
            <a:ext cx="11084560" cy="3550194"/>
          </a:xfrm>
        </p:spPr>
        <p:txBody>
          <a:bodyPr>
            <a:noAutofit/>
          </a:bodyPr>
          <a:lstStyle/>
          <a:p>
            <a:pPr algn="just">
              <a:lnSpc>
                <a:spcPct val="100000"/>
              </a:lnSpc>
              <a:spcBef>
                <a:spcPts val="0"/>
              </a:spcBef>
              <a:buFont typeface="Arial"/>
              <a:buChar char="•"/>
            </a:pPr>
            <a:r>
              <a:rPr lang="fr-FR" sz="2200" dirty="0" smtClean="0">
                <a:ea typeface="+mn-lt"/>
                <a:cs typeface="+mn-lt"/>
              </a:rPr>
              <a:t> Indicateur sur régime alimentaire </a:t>
            </a:r>
            <a:r>
              <a:rPr lang="fr-FR" sz="2200" dirty="0">
                <a:ea typeface="+mn-lt"/>
                <a:cs typeface="+mn-lt"/>
              </a:rPr>
              <a:t>basé sur </a:t>
            </a:r>
            <a:r>
              <a:rPr lang="fr-FR" sz="2200" dirty="0" smtClean="0">
                <a:ea typeface="+mn-lt"/>
                <a:cs typeface="+mn-lt"/>
              </a:rPr>
              <a:t>recommandations </a:t>
            </a:r>
            <a:r>
              <a:rPr lang="fr-FR" sz="2200" dirty="0">
                <a:ea typeface="+mn-lt"/>
                <a:cs typeface="+mn-lt"/>
              </a:rPr>
              <a:t>du </a:t>
            </a:r>
            <a:r>
              <a:rPr lang="fr-FR" sz="2200" dirty="0" smtClean="0">
                <a:ea typeface="+mn-lt"/>
                <a:cs typeface="+mn-lt"/>
              </a:rPr>
              <a:t>PNNS, nb de repas</a:t>
            </a:r>
            <a:endParaRPr lang="fr-FR" sz="2200" dirty="0">
              <a:ea typeface="+mn-lt"/>
              <a:cs typeface="+mn-lt"/>
            </a:endParaRPr>
          </a:p>
          <a:p>
            <a:pPr algn="just">
              <a:lnSpc>
                <a:spcPct val="100000"/>
              </a:lnSpc>
              <a:spcBef>
                <a:spcPts val="0"/>
              </a:spcBef>
              <a:buFont typeface="Arial"/>
              <a:buChar char="•"/>
            </a:pPr>
            <a:r>
              <a:rPr lang="fr-FR" sz="2200" dirty="0" smtClean="0">
                <a:ea typeface="+mn-lt"/>
                <a:cs typeface="+mn-lt"/>
              </a:rPr>
              <a:t> Equipement/espace </a:t>
            </a:r>
            <a:r>
              <a:rPr lang="fr-FR" sz="2200" dirty="0">
                <a:ea typeface="+mn-lt"/>
                <a:cs typeface="+mn-lt"/>
              </a:rPr>
              <a:t>nécessaire au stockage, préparation et partage des repas</a:t>
            </a:r>
          </a:p>
          <a:p>
            <a:pPr algn="just">
              <a:lnSpc>
                <a:spcPct val="100000"/>
              </a:lnSpc>
              <a:spcBef>
                <a:spcPts val="0"/>
              </a:spcBef>
              <a:buFont typeface="Arial"/>
              <a:buChar char="•"/>
            </a:pPr>
            <a:r>
              <a:rPr lang="fr-FR" sz="2200" dirty="0">
                <a:ea typeface="+mn-lt"/>
                <a:cs typeface="+mn-lt"/>
              </a:rPr>
              <a:t> </a:t>
            </a:r>
            <a:r>
              <a:rPr lang="fr-FR" sz="2200" dirty="0" smtClean="0">
                <a:ea typeface="+mn-lt"/>
                <a:cs typeface="+mn-lt"/>
              </a:rPr>
              <a:t>Indicateurs autour de l’environnement alimentaire : type d’approvisionnements alimentaires , parcours alimentaires, etc… + barrières </a:t>
            </a:r>
            <a:r>
              <a:rPr lang="fr-FR" sz="2200" dirty="0">
                <a:ea typeface="+mn-lt"/>
                <a:cs typeface="+mn-lt"/>
              </a:rPr>
              <a:t>d’accès à une alimentation suffisante, saine et équilibrée (transports, accessibilité physique, etc</a:t>
            </a:r>
            <a:r>
              <a:rPr lang="fr-FR" sz="2200" dirty="0" smtClean="0">
                <a:ea typeface="+mn-lt"/>
                <a:cs typeface="+mn-lt"/>
              </a:rPr>
              <a:t>…)</a:t>
            </a:r>
          </a:p>
          <a:p>
            <a:pPr algn="just">
              <a:lnSpc>
                <a:spcPct val="100000"/>
              </a:lnSpc>
              <a:spcBef>
                <a:spcPts val="0"/>
              </a:spcBef>
              <a:buFont typeface="Arial"/>
              <a:buChar char="•"/>
            </a:pPr>
            <a:r>
              <a:rPr lang="fr-FR" sz="2200" dirty="0">
                <a:ea typeface="+mn-lt"/>
                <a:cs typeface="+mn-lt"/>
              </a:rPr>
              <a:t> </a:t>
            </a:r>
            <a:r>
              <a:rPr lang="fr-FR" sz="2200" dirty="0" smtClean="0">
                <a:ea typeface="+mn-lt"/>
                <a:cs typeface="+mn-lt"/>
              </a:rPr>
              <a:t>Indicateurs autour des préférences et contraintes spécifiques </a:t>
            </a:r>
            <a:r>
              <a:rPr lang="fr-FR" sz="2200" dirty="0">
                <a:ea typeface="+mn-lt"/>
                <a:cs typeface="+mn-lt"/>
              </a:rPr>
              <a:t>alimentaires (nourriture pour bébés, allergies, diabète…) </a:t>
            </a:r>
            <a:r>
              <a:rPr lang="fr-FR" sz="2200" dirty="0" smtClean="0">
                <a:ea typeface="+mn-lt"/>
                <a:cs typeface="+mn-lt"/>
              </a:rPr>
              <a:t>et accès à une alimentation respectant ces besoins spécifiques </a:t>
            </a:r>
          </a:p>
          <a:p>
            <a:pPr algn="just">
              <a:lnSpc>
                <a:spcPct val="100000"/>
              </a:lnSpc>
              <a:spcBef>
                <a:spcPts val="0"/>
              </a:spcBef>
              <a:buFont typeface="Arial"/>
              <a:buChar char="•"/>
            </a:pPr>
            <a:r>
              <a:rPr lang="fr-FR" sz="2200" dirty="0">
                <a:ea typeface="+mn-lt"/>
                <a:cs typeface="+mn-lt"/>
              </a:rPr>
              <a:t> </a:t>
            </a:r>
            <a:r>
              <a:rPr lang="fr-FR" sz="2200" dirty="0" smtClean="0">
                <a:ea typeface="+mn-lt"/>
                <a:cs typeface="+mn-lt"/>
              </a:rPr>
              <a:t>Indicateurs INSEE privation matérielle et sociale ou encore pauvreté </a:t>
            </a:r>
            <a:r>
              <a:rPr lang="fr-FR" sz="2200" dirty="0">
                <a:ea typeface="+mn-lt"/>
                <a:cs typeface="+mn-lt"/>
              </a:rPr>
              <a:t>en conditions de </a:t>
            </a:r>
            <a:r>
              <a:rPr lang="fr-FR" sz="2200" dirty="0" smtClean="0">
                <a:ea typeface="+mn-lt"/>
                <a:cs typeface="+mn-lt"/>
              </a:rPr>
              <a:t>vie</a:t>
            </a:r>
          </a:p>
          <a:p>
            <a:pPr algn="just">
              <a:lnSpc>
                <a:spcPct val="100000"/>
              </a:lnSpc>
              <a:spcBef>
                <a:spcPts val="0"/>
              </a:spcBef>
              <a:buFont typeface="Arial"/>
              <a:buChar char="•"/>
            </a:pPr>
            <a:r>
              <a:rPr lang="fr-FR" sz="2200" dirty="0" smtClean="0">
                <a:ea typeface="+mn-lt"/>
                <a:cs typeface="+mn-lt"/>
              </a:rPr>
              <a:t> Connaissances sur enjeux alimentaires et nutritionnels, sur enjeux système alimentaire, etc…</a:t>
            </a:r>
          </a:p>
          <a:p>
            <a:pPr algn="just">
              <a:lnSpc>
                <a:spcPct val="100000"/>
              </a:lnSpc>
              <a:spcBef>
                <a:spcPts val="0"/>
              </a:spcBef>
              <a:buFont typeface="Arial"/>
              <a:buChar char="•"/>
            </a:pPr>
            <a:r>
              <a:rPr lang="fr-FR" sz="2200" dirty="0">
                <a:ea typeface="+mn-lt"/>
                <a:cs typeface="+mn-lt"/>
              </a:rPr>
              <a:t> </a:t>
            </a:r>
            <a:r>
              <a:rPr lang="fr-FR" sz="2200" dirty="0" smtClean="0">
                <a:ea typeface="+mn-lt"/>
                <a:cs typeface="+mn-lt"/>
              </a:rPr>
              <a:t>Accès à une alimentation de qualité : quelle définition de la qualité, quelles contraintes</a:t>
            </a:r>
          </a:p>
          <a:p>
            <a:pPr algn="just">
              <a:lnSpc>
                <a:spcPct val="100000"/>
              </a:lnSpc>
              <a:spcBef>
                <a:spcPts val="0"/>
              </a:spcBef>
              <a:buFont typeface="Arial"/>
              <a:buChar char="•"/>
            </a:pPr>
            <a:r>
              <a:rPr lang="fr-FR" sz="2200" dirty="0">
                <a:ea typeface="+mn-lt"/>
                <a:cs typeface="+mn-lt"/>
              </a:rPr>
              <a:t> </a:t>
            </a:r>
            <a:r>
              <a:rPr lang="fr-FR" sz="2200" dirty="0" smtClean="0">
                <a:ea typeface="+mn-lt"/>
                <a:cs typeface="+mn-lt"/>
              </a:rPr>
              <a:t>Notion de plaisir, lien social autour de l’alimentation, etc…</a:t>
            </a:r>
          </a:p>
          <a:p>
            <a:pPr algn="just">
              <a:lnSpc>
                <a:spcPct val="100000"/>
              </a:lnSpc>
              <a:spcBef>
                <a:spcPts val="0"/>
              </a:spcBef>
              <a:buFont typeface="Arial"/>
              <a:buChar char="•"/>
            </a:pPr>
            <a:r>
              <a:rPr lang="fr-FR" sz="2200" dirty="0" smtClean="0">
                <a:ea typeface="+mn-lt"/>
                <a:cs typeface="+mn-lt"/>
              </a:rPr>
              <a:t> Liste non exhaustive (travail en cours, travail Observatoire Terres de Lorraine, autres projets…)</a:t>
            </a:r>
            <a:endParaRPr lang="fr-FR" sz="2200" dirty="0">
              <a:ea typeface="+mn-lt"/>
              <a:cs typeface="+mn-lt"/>
            </a:endParaRPr>
          </a:p>
          <a:p>
            <a:pPr marL="0" indent="0" algn="r">
              <a:buClr>
                <a:srgbClr val="99CC00"/>
              </a:buClr>
              <a:buNone/>
              <a:defRPr/>
            </a:pPr>
            <a:endParaRPr lang="fr-FR" altLang="fr-FR" sz="2400" dirty="0"/>
          </a:p>
          <a:p>
            <a:pPr marL="0" indent="0">
              <a:buClr>
                <a:srgbClr val="99CC00"/>
              </a:buClr>
              <a:buNone/>
              <a:defRPr/>
            </a:pPr>
            <a:endParaRPr lang="fr-FR" altLang="fr-FR" sz="2400" b="1" u="sng" dirty="0">
              <a:solidFill>
                <a:schemeClr val="tx1"/>
              </a:solidFill>
              <a:cs typeface="Arial" panose="020B0604020202020204" pitchFamily="34" charset="0"/>
            </a:endParaRPr>
          </a:p>
        </p:txBody>
      </p:sp>
    </p:spTree>
    <p:extLst>
      <p:ext uri="{BB962C8B-B14F-4D97-AF65-F5344CB8AC3E}">
        <p14:creationId xmlns:p14="http://schemas.microsoft.com/office/powerpoint/2010/main" val="219049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DEFINITION</a:t>
            </a:r>
          </a:p>
        </p:txBody>
      </p:sp>
      <p:sp>
        <p:nvSpPr>
          <p:cNvPr id="3" name="Espace réservé du contenu 2"/>
          <p:cNvSpPr>
            <a:spLocks noGrp="1"/>
          </p:cNvSpPr>
          <p:nvPr>
            <p:ph sz="half" idx="1"/>
          </p:nvPr>
        </p:nvSpPr>
        <p:spPr>
          <a:xfrm>
            <a:off x="1097280" y="2036235"/>
            <a:ext cx="10058400" cy="3507315"/>
          </a:xfrm>
        </p:spPr>
        <p:txBody>
          <a:bodyPr>
            <a:noAutofit/>
          </a:bodyPr>
          <a:lstStyle/>
          <a:p>
            <a:pPr marL="0" indent="0">
              <a:buClr>
                <a:srgbClr val="99CC00"/>
              </a:buClr>
              <a:buNone/>
              <a:defRPr/>
            </a:pPr>
            <a:r>
              <a:rPr lang="fr-FR" altLang="fr-FR" sz="2800" b="1" u="sng">
                <a:solidFill>
                  <a:schemeClr val="tx1"/>
                </a:solidFill>
                <a:cs typeface="Arial" panose="020B0604020202020204" pitchFamily="34" charset="0"/>
              </a:rPr>
              <a:t>La sécurité alimentaire: </a:t>
            </a:r>
          </a:p>
          <a:p>
            <a:pPr marL="0" indent="0" algn="just">
              <a:buClr>
                <a:srgbClr val="99CC00"/>
              </a:buClr>
              <a:buNone/>
              <a:defRPr/>
            </a:pPr>
            <a:endParaRPr lang="fr-FR" altLang="fr-FR" sz="2800">
              <a:solidFill>
                <a:schemeClr val="tx1"/>
              </a:solidFill>
              <a:cs typeface="Arial" panose="020B0604020202020204" pitchFamily="34" charset="0"/>
            </a:endParaRPr>
          </a:p>
          <a:p>
            <a:pPr marL="0" indent="0" algn="just">
              <a:buClr>
                <a:srgbClr val="99CC00"/>
              </a:buClr>
              <a:buNone/>
              <a:defRPr/>
            </a:pPr>
            <a:r>
              <a:rPr lang="fr-FR" altLang="fr-FR" sz="2800">
                <a:solidFill>
                  <a:schemeClr val="tx1"/>
                </a:solidFill>
                <a:cs typeface="Arial" panose="020B0604020202020204" pitchFamily="34" charset="0"/>
              </a:rPr>
              <a:t>La sécurité alimentaire </a:t>
            </a:r>
            <a:r>
              <a:rPr lang="fr-FR" altLang="fr-FR" sz="2800" kern="0">
                <a:solidFill>
                  <a:schemeClr val="tx1"/>
                </a:solidFill>
                <a:cs typeface="Arial" panose="020B0604020202020204" pitchFamily="34" charset="0"/>
              </a:rPr>
              <a:t>est assurée lorsque </a:t>
            </a:r>
            <a:r>
              <a:rPr lang="fr-FR" altLang="fr-FR" sz="2800" b="1" kern="0">
                <a:solidFill>
                  <a:srgbClr val="0070C0"/>
                </a:solidFill>
                <a:cs typeface="Arial" panose="020B0604020202020204" pitchFamily="34" charset="0"/>
              </a:rPr>
              <a:t>toutes les personnes </a:t>
            </a:r>
            <a:r>
              <a:rPr lang="fr-FR" altLang="fr-FR" sz="2800" kern="0">
                <a:solidFill>
                  <a:schemeClr val="tx1"/>
                </a:solidFill>
                <a:cs typeface="Arial" panose="020B0604020202020204" pitchFamily="34" charset="0"/>
              </a:rPr>
              <a:t>ont, </a:t>
            </a:r>
            <a:r>
              <a:rPr lang="fr-FR" altLang="fr-FR" sz="2800" b="1" kern="0">
                <a:solidFill>
                  <a:srgbClr val="0070C0"/>
                </a:solidFill>
                <a:cs typeface="Arial" panose="020B0604020202020204" pitchFamily="34" charset="0"/>
              </a:rPr>
              <a:t>à tout moment</a:t>
            </a:r>
            <a:r>
              <a:rPr lang="fr-FR" altLang="fr-FR" sz="2800" kern="0">
                <a:solidFill>
                  <a:schemeClr val="tx1"/>
                </a:solidFill>
                <a:cs typeface="Arial" panose="020B0604020202020204" pitchFamily="34" charset="0"/>
              </a:rPr>
              <a:t>,  </a:t>
            </a:r>
            <a:r>
              <a:rPr lang="fr-FR" altLang="fr-FR" sz="2800">
                <a:solidFill>
                  <a:schemeClr val="tx1"/>
                </a:solidFill>
                <a:cs typeface="Arial" panose="020B0604020202020204" pitchFamily="34" charset="0"/>
              </a:rPr>
              <a:t>accès </a:t>
            </a:r>
            <a:r>
              <a:rPr lang="fr-FR" altLang="fr-FR" sz="2800" b="1" kern="0">
                <a:solidFill>
                  <a:srgbClr val="0070C0"/>
                </a:solidFill>
                <a:cs typeface="Arial" panose="020B0604020202020204" pitchFamily="34" charset="0"/>
              </a:rPr>
              <a:t>économiquement, socialement et physiquement</a:t>
            </a:r>
            <a:r>
              <a:rPr lang="fr-FR" altLang="fr-FR" sz="2800">
                <a:solidFill>
                  <a:srgbClr val="0070C0"/>
                </a:solidFill>
                <a:cs typeface="Arial" panose="020B0604020202020204" pitchFamily="34" charset="0"/>
              </a:rPr>
              <a:t> </a:t>
            </a:r>
            <a:r>
              <a:rPr lang="fr-FR" altLang="fr-FR" sz="2800" kern="0">
                <a:solidFill>
                  <a:schemeClr val="tx1"/>
                </a:solidFill>
                <a:cs typeface="Arial" panose="020B0604020202020204" pitchFamily="34" charset="0"/>
              </a:rPr>
              <a:t>à une nourriture en </a:t>
            </a:r>
            <a:r>
              <a:rPr lang="fr-FR" altLang="fr-FR" sz="2800" b="1" kern="0">
                <a:solidFill>
                  <a:srgbClr val="0070C0"/>
                </a:solidFill>
                <a:cs typeface="Arial" panose="020B0604020202020204" pitchFamily="34" charset="0"/>
              </a:rPr>
              <a:t>quantité et qualité suffisantes</a:t>
            </a:r>
            <a:r>
              <a:rPr lang="fr-FR" altLang="fr-FR" sz="2800" kern="0">
                <a:solidFill>
                  <a:schemeClr val="tx1"/>
                </a:solidFill>
                <a:cs typeface="Arial" panose="020B0604020202020204" pitchFamily="34" charset="0"/>
              </a:rPr>
              <a:t>, qui satisfait leurs besoins nutritionnels et leurs régimes alimentaires, leur permettant de mener une vie active et saine.</a:t>
            </a:r>
          </a:p>
          <a:p>
            <a:pPr marL="0" indent="0" algn="just">
              <a:buClr>
                <a:srgbClr val="99CC00"/>
              </a:buClr>
              <a:buNone/>
              <a:defRPr/>
            </a:pPr>
            <a:endParaRPr lang="fr-FR" altLang="fr-FR" sz="2800" kern="0">
              <a:solidFill>
                <a:schemeClr val="tx1"/>
              </a:solidFill>
              <a:cs typeface="Arial" panose="020B0604020202020204" pitchFamily="34" charset="0"/>
            </a:endParaRPr>
          </a:p>
          <a:p>
            <a:pPr marL="0" indent="0" algn="r">
              <a:buClr>
                <a:srgbClr val="99CC00"/>
              </a:buClr>
              <a:buNone/>
              <a:defRPr/>
            </a:pPr>
            <a:r>
              <a:rPr lang="fr-FR" altLang="fr-FR" sz="1800" i="1" kern="0">
                <a:solidFill>
                  <a:srgbClr val="000000"/>
                </a:solidFill>
                <a:cs typeface="Arial" panose="020B0604020202020204" pitchFamily="34" charset="0"/>
              </a:rPr>
              <a:t>(FAO, 1996), Sommet Alimentaire Mondial de 1996 (Rome)</a:t>
            </a:r>
            <a:endParaRPr lang="en-GB" altLang="fr-FR" sz="1800" i="1" kern="0">
              <a:solidFill>
                <a:srgbClr val="000000"/>
              </a:solidFill>
              <a:cs typeface="Arial" panose="020B0604020202020204" pitchFamily="34" charset="0"/>
            </a:endParaRPr>
          </a:p>
        </p:txBody>
      </p:sp>
    </p:spTree>
    <p:extLst>
      <p:ext uri="{BB962C8B-B14F-4D97-AF65-F5344CB8AC3E}">
        <p14:creationId xmlns:p14="http://schemas.microsoft.com/office/powerpoint/2010/main" val="796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LA SECURITE ALIMENTAIRE </a:t>
            </a:r>
          </a:p>
        </p:txBody>
      </p:sp>
      <p:sp>
        <p:nvSpPr>
          <p:cNvPr id="3" name="Espace réservé du contenu 2"/>
          <p:cNvSpPr>
            <a:spLocks noGrp="1"/>
          </p:cNvSpPr>
          <p:nvPr>
            <p:ph sz="half" idx="1"/>
          </p:nvPr>
        </p:nvSpPr>
        <p:spPr>
          <a:xfrm>
            <a:off x="1097280" y="1883835"/>
            <a:ext cx="10199370" cy="4023360"/>
          </a:xfrm>
        </p:spPr>
        <p:txBody>
          <a:bodyPr>
            <a:normAutofit/>
          </a:bodyPr>
          <a:lstStyle/>
          <a:p>
            <a:pPr marL="0" indent="0" algn="just">
              <a:buClr>
                <a:srgbClr val="99CC00"/>
              </a:buClr>
              <a:buNone/>
              <a:defRPr/>
            </a:pPr>
            <a:r>
              <a:rPr lang="fr-FR" altLang="fr-FR" sz="3200" kern="0">
                <a:solidFill>
                  <a:schemeClr val="tx1"/>
                </a:solidFill>
                <a:cs typeface="Arial" panose="020B0604020202020204" pitchFamily="34" charset="0"/>
              </a:rPr>
              <a:t>La définition de la sécurité alimentaire contient </a:t>
            </a:r>
            <a:r>
              <a:rPr lang="fr-FR" altLang="fr-FR" sz="3200" b="1" kern="0">
                <a:solidFill>
                  <a:srgbClr val="0070C0"/>
                </a:solidFill>
                <a:cs typeface="Arial" panose="020B0604020202020204" pitchFamily="34" charset="0"/>
              </a:rPr>
              <a:t>4 concepts distincts</a:t>
            </a:r>
            <a:r>
              <a:rPr lang="fr-FR" altLang="fr-FR" sz="3200" kern="0">
                <a:solidFill>
                  <a:schemeClr val="tx1"/>
                </a:solidFill>
                <a:cs typeface="Arial" panose="020B0604020202020204" pitchFamily="34" charset="0"/>
              </a:rPr>
              <a:t>, tous </a:t>
            </a:r>
            <a:r>
              <a:rPr lang="fr-FR" altLang="fr-FR" sz="3200" b="1" kern="0">
                <a:solidFill>
                  <a:srgbClr val="0070C0"/>
                </a:solidFill>
                <a:cs typeface="Arial" panose="020B0604020202020204" pitchFamily="34" charset="0"/>
              </a:rPr>
              <a:t>liés entre eux </a:t>
            </a:r>
            <a:r>
              <a:rPr lang="fr-FR" altLang="fr-FR" sz="3200" kern="0">
                <a:solidFill>
                  <a:schemeClr val="tx1"/>
                </a:solidFill>
                <a:cs typeface="Arial" panose="020B0604020202020204" pitchFamily="34" charset="0"/>
              </a:rPr>
              <a:t>et </a:t>
            </a:r>
            <a:r>
              <a:rPr lang="fr-FR" altLang="fr-FR" sz="3200" b="1" kern="0">
                <a:solidFill>
                  <a:srgbClr val="0070C0"/>
                </a:solidFill>
                <a:cs typeface="Arial" panose="020B0604020202020204" pitchFamily="34" charset="0"/>
              </a:rPr>
              <a:t>essentiels</a:t>
            </a:r>
            <a:r>
              <a:rPr lang="fr-FR" altLang="fr-FR" sz="3200" kern="0">
                <a:solidFill>
                  <a:schemeClr val="tx1"/>
                </a:solidFill>
                <a:cs typeface="Arial" panose="020B0604020202020204" pitchFamily="34" charset="0"/>
              </a:rPr>
              <a:t> : </a:t>
            </a:r>
          </a:p>
          <a:p>
            <a:pPr marL="0" indent="0">
              <a:buClr>
                <a:srgbClr val="99CC00"/>
              </a:buClr>
              <a:buNone/>
              <a:defRPr/>
            </a:pPr>
            <a:endParaRPr lang="fr-FR" altLang="fr-FR" sz="2400" kern="0">
              <a:solidFill>
                <a:schemeClr val="tx1"/>
              </a:solidFill>
              <a:cs typeface="Arial" panose="020B0604020202020204" pitchFamily="34" charset="0"/>
            </a:endParaRPr>
          </a:p>
          <a:p>
            <a:pPr>
              <a:buClr>
                <a:srgbClr val="99CC00"/>
              </a:buClr>
              <a:buFontTx/>
              <a:buChar char="-"/>
              <a:defRPr/>
            </a:pPr>
            <a:r>
              <a:rPr lang="fr-FR" altLang="fr-FR" sz="2800" kern="0">
                <a:solidFill>
                  <a:schemeClr val="tx1"/>
                </a:solidFill>
                <a:cs typeface="Arial" panose="020B0604020202020204" pitchFamily="34" charset="0"/>
              </a:rPr>
              <a:t> La disponibilité </a:t>
            </a:r>
          </a:p>
          <a:p>
            <a:pPr>
              <a:buClr>
                <a:srgbClr val="99CC00"/>
              </a:buClr>
              <a:buFontTx/>
              <a:buChar char="-"/>
              <a:defRPr/>
            </a:pPr>
            <a:r>
              <a:rPr lang="fr-FR" altLang="fr-FR" sz="2800" kern="0">
                <a:solidFill>
                  <a:schemeClr val="tx1"/>
                </a:solidFill>
                <a:cs typeface="Arial" panose="020B0604020202020204" pitchFamily="34" charset="0"/>
              </a:rPr>
              <a:t> L’accès </a:t>
            </a:r>
          </a:p>
          <a:p>
            <a:pPr>
              <a:buClr>
                <a:srgbClr val="99CC00"/>
              </a:buClr>
              <a:buFontTx/>
              <a:buChar char="-"/>
              <a:defRPr/>
            </a:pPr>
            <a:r>
              <a:rPr lang="fr-FR" altLang="fr-FR" sz="2800" kern="0">
                <a:solidFill>
                  <a:schemeClr val="tx1"/>
                </a:solidFill>
                <a:cs typeface="Arial" panose="020B0604020202020204" pitchFamily="34" charset="0"/>
              </a:rPr>
              <a:t> L’utilisation </a:t>
            </a:r>
          </a:p>
          <a:p>
            <a:pPr>
              <a:buClr>
                <a:srgbClr val="99CC00"/>
              </a:buClr>
              <a:buFontTx/>
              <a:buChar char="-"/>
              <a:defRPr/>
            </a:pPr>
            <a:r>
              <a:rPr lang="fr-FR" altLang="fr-FR" sz="2800" kern="0">
                <a:solidFill>
                  <a:schemeClr val="tx1"/>
                </a:solidFill>
                <a:cs typeface="Arial" panose="020B0604020202020204" pitchFamily="34" charset="0"/>
              </a:rPr>
              <a:t> La stabilité </a:t>
            </a:r>
          </a:p>
        </p:txBody>
      </p:sp>
    </p:spTree>
    <p:extLst>
      <p:ext uri="{BB962C8B-B14F-4D97-AF65-F5344CB8AC3E}">
        <p14:creationId xmlns:p14="http://schemas.microsoft.com/office/powerpoint/2010/main" val="128758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LA SECURITE ALIMENTAIRE – </a:t>
            </a:r>
            <a:br>
              <a:rPr lang="fr-FR" b="1">
                <a:solidFill>
                  <a:srgbClr val="0070C0"/>
                </a:solidFill>
              </a:rPr>
            </a:br>
            <a:r>
              <a:rPr lang="fr-FR" b="1">
                <a:solidFill>
                  <a:srgbClr val="0070C0"/>
                </a:solidFill>
              </a:rPr>
              <a:t>LA DISPONIBILITE </a:t>
            </a:r>
          </a:p>
        </p:txBody>
      </p:sp>
      <p:sp>
        <p:nvSpPr>
          <p:cNvPr id="3" name="Espace réservé du contenu 2"/>
          <p:cNvSpPr>
            <a:spLocks noGrp="1"/>
          </p:cNvSpPr>
          <p:nvPr>
            <p:ph sz="half" idx="1"/>
          </p:nvPr>
        </p:nvSpPr>
        <p:spPr>
          <a:xfrm>
            <a:off x="1097280" y="1883835"/>
            <a:ext cx="10199370" cy="1811866"/>
          </a:xfrm>
        </p:spPr>
        <p:txBody>
          <a:bodyPr>
            <a:normAutofit fontScale="55000" lnSpcReduction="20000"/>
          </a:bodyPr>
          <a:lstStyle/>
          <a:p>
            <a:pPr marL="0" indent="0" algn="just">
              <a:buClr>
                <a:srgbClr val="99CC00"/>
              </a:buClr>
              <a:buNone/>
              <a:defRPr/>
            </a:pPr>
            <a:r>
              <a:rPr lang="fr-FR" altLang="fr-FR" sz="5100" kern="0">
                <a:solidFill>
                  <a:schemeClr val="tx1"/>
                </a:solidFill>
                <a:cs typeface="Arial" panose="020B0604020202020204" pitchFamily="34" charset="0"/>
              </a:rPr>
              <a:t>Elle porte sur le côté de </a:t>
            </a:r>
            <a:r>
              <a:rPr lang="fr-FR" altLang="fr-FR" sz="5100" b="1" kern="0">
                <a:solidFill>
                  <a:srgbClr val="0070C0"/>
                </a:solidFill>
                <a:cs typeface="Arial" panose="020B0604020202020204" pitchFamily="34" charset="0"/>
              </a:rPr>
              <a:t>l’offre</a:t>
            </a:r>
            <a:r>
              <a:rPr lang="fr-FR" altLang="fr-FR" sz="5100" kern="0">
                <a:solidFill>
                  <a:schemeClr val="tx1"/>
                </a:solidFill>
                <a:cs typeface="Arial" panose="020B0604020202020204" pitchFamily="34" charset="0"/>
              </a:rPr>
              <a:t> alimentaire. Elle fait référence au </a:t>
            </a:r>
            <a:r>
              <a:rPr lang="fr-FR" altLang="fr-FR" sz="5100" b="1" kern="0">
                <a:solidFill>
                  <a:srgbClr val="0070C0"/>
                </a:solidFill>
                <a:cs typeface="Arial" panose="020B0604020202020204" pitchFamily="34" charset="0"/>
              </a:rPr>
              <a:t>stock total de nourriture</a:t>
            </a:r>
            <a:r>
              <a:rPr lang="fr-FR" altLang="fr-FR" sz="5100" kern="0">
                <a:solidFill>
                  <a:schemeClr val="tx1"/>
                </a:solidFill>
                <a:cs typeface="Arial" panose="020B0604020202020204" pitchFamily="34" charset="0"/>
              </a:rPr>
              <a:t> dans le pays / la région (niveau macro), pour une population, un groupement (ethnie) ou un ménage (niveau micro). Elle est déterminée par le niveau de production alimentaire, les niveaux de provisions et le commerce. </a:t>
            </a:r>
          </a:p>
          <a:p>
            <a:pPr marL="0" indent="0" algn="just">
              <a:buClr>
                <a:srgbClr val="99CC00"/>
              </a:buClr>
              <a:buNone/>
              <a:defRPr/>
            </a:pPr>
            <a:endParaRPr lang="fr-FR" altLang="fr-FR" sz="1300" kern="0">
              <a:solidFill>
                <a:schemeClr val="tx1"/>
              </a:solidFill>
              <a:cs typeface="Arial" panose="020B0604020202020204" pitchFamily="34" charset="0"/>
            </a:endParaRPr>
          </a:p>
        </p:txBody>
      </p:sp>
      <p:pic>
        <p:nvPicPr>
          <p:cNvPr id="5" name="Picture 2" descr="Logo Action contre la faim.svg"/>
          <p:cNvPicPr>
            <a:picLocks noChangeAspect="1" noChangeArrowheads="1"/>
          </p:cNvPicPr>
          <p:nvPr/>
        </p:nvPicPr>
        <p:blipFill rotWithShape="1">
          <a:blip r:embed="rId2">
            <a:extLst>
              <a:ext uri="{28A0092B-C50C-407E-A947-70E740481C1C}">
                <a14:useLocalDpi xmlns:a14="http://schemas.microsoft.com/office/drawing/2010/main" val="0"/>
              </a:ext>
            </a:extLst>
          </a:blip>
          <a:srcRect r="64361"/>
          <a:stretch/>
        </p:blipFill>
        <p:spPr bwMode="auto">
          <a:xfrm>
            <a:off x="268741" y="232715"/>
            <a:ext cx="828539" cy="15046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du Blog creationsreinette.centerblo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3695700"/>
            <a:ext cx="3410574" cy="2264834"/>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p:cNvSpPr>
            <a:spLocks noGrp="1"/>
          </p:cNvSpPr>
          <p:nvPr>
            <p:ph sz="half" idx="1"/>
          </p:nvPr>
        </p:nvSpPr>
        <p:spPr>
          <a:xfrm>
            <a:off x="4735830" y="3695700"/>
            <a:ext cx="6560820" cy="2264834"/>
          </a:xfrm>
        </p:spPr>
        <p:txBody>
          <a:bodyPr>
            <a:noAutofit/>
          </a:bodyPr>
          <a:lstStyle/>
          <a:p>
            <a:r>
              <a:rPr lang="fr-FR" b="1" u="sng">
                <a:solidFill>
                  <a:schemeClr val="accent3"/>
                </a:solidFill>
              </a:rPr>
              <a:t>Les facteurs impactant la disponibilité :</a:t>
            </a:r>
          </a:p>
          <a:p>
            <a:pPr marL="285750" indent="-285750">
              <a:buFont typeface="Wingdings" panose="05000000000000000000" pitchFamily="2" charset="2"/>
              <a:buChar char="ü"/>
            </a:pPr>
            <a:r>
              <a:rPr lang="fr-FR" b="1">
                <a:solidFill>
                  <a:schemeClr val="accent3"/>
                </a:solidFill>
              </a:rPr>
              <a:t>Climatiques : </a:t>
            </a:r>
            <a:r>
              <a:rPr lang="fr-FR">
                <a:solidFill>
                  <a:schemeClr val="accent3"/>
                </a:solidFill>
              </a:rPr>
              <a:t>sécheresses, inondations</a:t>
            </a:r>
          </a:p>
          <a:p>
            <a:pPr marL="285750" indent="-285750">
              <a:buFont typeface="Wingdings" panose="05000000000000000000" pitchFamily="2" charset="2"/>
              <a:buChar char="ü"/>
            </a:pPr>
            <a:r>
              <a:rPr lang="fr-FR" b="1">
                <a:solidFill>
                  <a:schemeClr val="accent3"/>
                </a:solidFill>
              </a:rPr>
              <a:t>Politiques / militaire : </a:t>
            </a:r>
            <a:r>
              <a:rPr lang="fr-FR">
                <a:solidFill>
                  <a:schemeClr val="accent3"/>
                </a:solidFill>
              </a:rPr>
              <a:t>blocus, embargos</a:t>
            </a:r>
          </a:p>
          <a:p>
            <a:pPr marL="285750" indent="-285750">
              <a:buFont typeface="Wingdings" panose="05000000000000000000" pitchFamily="2" charset="2"/>
              <a:buChar char="ü"/>
            </a:pPr>
            <a:r>
              <a:rPr lang="fr-FR" b="1">
                <a:solidFill>
                  <a:schemeClr val="accent3"/>
                </a:solidFill>
              </a:rPr>
              <a:t>Agricoles : </a:t>
            </a:r>
            <a:r>
              <a:rPr lang="fr-FR">
                <a:solidFill>
                  <a:schemeClr val="accent3"/>
                </a:solidFill>
              </a:rPr>
              <a:t>faibles niveaux de production</a:t>
            </a:r>
          </a:p>
          <a:p>
            <a:pPr marL="285750" indent="-285750">
              <a:buFont typeface="Wingdings" panose="05000000000000000000" pitchFamily="2" charset="2"/>
              <a:buChar char="ü"/>
            </a:pPr>
            <a:r>
              <a:rPr lang="fr-FR" b="1">
                <a:solidFill>
                  <a:schemeClr val="accent3"/>
                </a:solidFill>
              </a:rPr>
              <a:t>Logistiques : </a:t>
            </a:r>
            <a:r>
              <a:rPr lang="fr-FR">
                <a:solidFill>
                  <a:schemeClr val="accent3"/>
                </a:solidFill>
              </a:rPr>
              <a:t>capacités de transport, conditions de stockage</a:t>
            </a:r>
          </a:p>
        </p:txBody>
      </p:sp>
    </p:spTree>
    <p:extLst>
      <p:ext uri="{BB962C8B-B14F-4D97-AF65-F5344CB8AC3E}">
        <p14:creationId xmlns:p14="http://schemas.microsoft.com/office/powerpoint/2010/main" val="3630959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LA SECURITE ALIMENTAIRE – </a:t>
            </a:r>
            <a:br>
              <a:rPr lang="fr-FR" b="1">
                <a:solidFill>
                  <a:srgbClr val="0070C0"/>
                </a:solidFill>
              </a:rPr>
            </a:br>
            <a:r>
              <a:rPr lang="fr-FR" b="1">
                <a:solidFill>
                  <a:srgbClr val="0070C0"/>
                </a:solidFill>
              </a:rPr>
              <a:t>L’ACCES  </a:t>
            </a:r>
          </a:p>
        </p:txBody>
      </p:sp>
      <p:sp>
        <p:nvSpPr>
          <p:cNvPr id="3" name="Espace réservé du contenu 2"/>
          <p:cNvSpPr>
            <a:spLocks noGrp="1"/>
          </p:cNvSpPr>
          <p:nvPr>
            <p:ph sz="half" idx="1"/>
          </p:nvPr>
        </p:nvSpPr>
        <p:spPr>
          <a:xfrm>
            <a:off x="1097280" y="1883835"/>
            <a:ext cx="10199370" cy="1811866"/>
          </a:xfrm>
        </p:spPr>
        <p:txBody>
          <a:bodyPr>
            <a:normAutofit/>
          </a:bodyPr>
          <a:lstStyle/>
          <a:p>
            <a:pPr marL="0" indent="0" algn="just">
              <a:buNone/>
              <a:defRPr/>
            </a:pPr>
            <a:r>
              <a:rPr lang="fr-FR" altLang="fr-FR" sz="2800">
                <a:solidFill>
                  <a:schemeClr val="tx1"/>
                </a:solidFill>
              </a:rPr>
              <a:t>L’accès fait référence à </a:t>
            </a:r>
            <a:r>
              <a:rPr lang="fr-FR" altLang="fr-FR" sz="2800" b="1">
                <a:solidFill>
                  <a:srgbClr val="0070C0"/>
                </a:solidFill>
              </a:rPr>
              <a:t>la capacité</a:t>
            </a:r>
            <a:r>
              <a:rPr lang="fr-FR" altLang="fr-FR" sz="2800">
                <a:solidFill>
                  <a:schemeClr val="tx1"/>
                </a:solidFill>
              </a:rPr>
              <a:t> d’une population ou d’un ménage de se procurer </a:t>
            </a:r>
            <a:r>
              <a:rPr lang="fr-FR" altLang="fr-FR" sz="2800" b="1">
                <a:solidFill>
                  <a:srgbClr val="0070C0"/>
                </a:solidFill>
              </a:rPr>
              <a:t>suffisamment de nourriture </a:t>
            </a:r>
            <a:r>
              <a:rPr lang="fr-FR" altLang="fr-FR" sz="2800">
                <a:solidFill>
                  <a:schemeClr val="tx1"/>
                </a:solidFill>
              </a:rPr>
              <a:t>pour satisfaire les besoins nutritionnels de tous ses membres.</a:t>
            </a:r>
          </a:p>
          <a:p>
            <a:pPr marL="0" indent="0" algn="just">
              <a:buClr>
                <a:srgbClr val="99CC00"/>
              </a:buClr>
              <a:buNone/>
              <a:defRPr/>
            </a:pPr>
            <a:endParaRPr lang="fr-FR" altLang="fr-FR" sz="1300" kern="0">
              <a:solidFill>
                <a:schemeClr val="tx1"/>
              </a:solidFill>
              <a:cs typeface="Arial" panose="020B0604020202020204" pitchFamily="34" charset="0"/>
            </a:endParaRPr>
          </a:p>
        </p:txBody>
      </p:sp>
      <p:pic>
        <p:nvPicPr>
          <p:cNvPr id="5" name="Picture 2" descr="Logo Action contre la faim.svg"/>
          <p:cNvPicPr>
            <a:picLocks noChangeAspect="1" noChangeArrowheads="1"/>
          </p:cNvPicPr>
          <p:nvPr/>
        </p:nvPicPr>
        <p:blipFill rotWithShape="1">
          <a:blip r:embed="rId2">
            <a:extLst>
              <a:ext uri="{28A0092B-C50C-407E-A947-70E740481C1C}">
                <a14:useLocalDpi xmlns:a14="http://schemas.microsoft.com/office/drawing/2010/main" val="0"/>
              </a:ext>
            </a:extLst>
          </a:blip>
          <a:srcRect r="64361"/>
          <a:stretch/>
        </p:blipFill>
        <p:spPr bwMode="auto">
          <a:xfrm>
            <a:off x="268741" y="232715"/>
            <a:ext cx="828539" cy="150464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p:cNvSpPr>
            <a:spLocks noGrp="1"/>
          </p:cNvSpPr>
          <p:nvPr>
            <p:ph sz="half" idx="1"/>
          </p:nvPr>
        </p:nvSpPr>
        <p:spPr>
          <a:xfrm>
            <a:off x="4735830" y="3390899"/>
            <a:ext cx="6560820" cy="2264834"/>
          </a:xfrm>
        </p:spPr>
        <p:txBody>
          <a:bodyPr>
            <a:noAutofit/>
          </a:bodyPr>
          <a:lstStyle/>
          <a:p>
            <a:r>
              <a:rPr lang="fr-FR" b="1" u="sng">
                <a:solidFill>
                  <a:schemeClr val="accent3"/>
                </a:solidFill>
              </a:rPr>
              <a:t>Les facteurs impactant l’accès :</a:t>
            </a:r>
            <a:endParaRPr lang="fr-FR" b="1">
              <a:solidFill>
                <a:schemeClr val="accent3"/>
              </a:solidFill>
            </a:endParaRPr>
          </a:p>
          <a:p>
            <a:pPr marL="285750" indent="-285750" algn="just">
              <a:buFont typeface="Wingdings" panose="05000000000000000000" pitchFamily="2" charset="2"/>
              <a:buChar char="ü"/>
            </a:pPr>
            <a:r>
              <a:rPr lang="fr-FR" b="1">
                <a:solidFill>
                  <a:schemeClr val="accent3"/>
                </a:solidFill>
              </a:rPr>
              <a:t>Economiques </a:t>
            </a:r>
            <a:r>
              <a:rPr lang="fr-FR">
                <a:solidFill>
                  <a:schemeClr val="accent3"/>
                </a:solidFill>
              </a:rPr>
              <a:t>: inflation, prix, revenus etc.</a:t>
            </a:r>
            <a:endParaRPr lang="fr-FR">
              <a:solidFill>
                <a:schemeClr val="accent3"/>
              </a:solidFill>
              <a:ea typeface="Lato Medium"/>
              <a:cs typeface="Lato Medium"/>
            </a:endParaRPr>
          </a:p>
          <a:p>
            <a:pPr marL="285750" indent="-285750" algn="just">
              <a:buFont typeface="Wingdings" panose="05000000000000000000" pitchFamily="2" charset="2"/>
              <a:buChar char="ü"/>
            </a:pPr>
            <a:r>
              <a:rPr lang="fr-FR" b="1">
                <a:solidFill>
                  <a:schemeClr val="accent3"/>
                </a:solidFill>
              </a:rPr>
              <a:t>Sociaux : </a:t>
            </a:r>
            <a:r>
              <a:rPr lang="fr-FR">
                <a:solidFill>
                  <a:schemeClr val="accent3"/>
                </a:solidFill>
              </a:rPr>
              <a:t>discrimination ethnique, religieuse, sociale</a:t>
            </a:r>
            <a:endParaRPr lang="fr-FR">
              <a:solidFill>
                <a:schemeClr val="accent3"/>
              </a:solidFill>
              <a:ea typeface="Lato Medium"/>
              <a:cs typeface="Lato Medium"/>
            </a:endParaRPr>
          </a:p>
          <a:p>
            <a:pPr marL="285750" indent="-285750" algn="just">
              <a:buFont typeface="Wingdings" panose="05000000000000000000" pitchFamily="2" charset="2"/>
              <a:buChar char="ü"/>
            </a:pPr>
            <a:r>
              <a:rPr lang="fr-FR" b="1">
                <a:solidFill>
                  <a:schemeClr val="accent3"/>
                </a:solidFill>
              </a:rPr>
              <a:t>Politiques : </a:t>
            </a:r>
            <a:r>
              <a:rPr lang="fr-FR">
                <a:solidFill>
                  <a:schemeClr val="accent3"/>
                </a:solidFill>
              </a:rPr>
              <a:t>redistribution des ressources au sein d’une population, organisation du réseau de transport, </a:t>
            </a:r>
            <a:endParaRPr lang="fr-FR">
              <a:solidFill>
                <a:schemeClr val="accent3"/>
              </a:solidFill>
              <a:ea typeface="Lato Medium"/>
              <a:cs typeface="Lato Medium"/>
            </a:endParaRPr>
          </a:p>
          <a:p>
            <a:pPr marL="285750" indent="-285750" algn="just">
              <a:buFont typeface="Wingdings" panose="05000000000000000000" pitchFamily="2" charset="2"/>
              <a:buChar char="ü"/>
            </a:pPr>
            <a:r>
              <a:rPr lang="fr-FR" b="1">
                <a:solidFill>
                  <a:schemeClr val="accent3"/>
                </a:solidFill>
              </a:rPr>
              <a:t>Agricoles </a:t>
            </a:r>
            <a:r>
              <a:rPr lang="fr-FR">
                <a:solidFill>
                  <a:schemeClr val="accent3"/>
                </a:solidFill>
              </a:rPr>
              <a:t>: accès aux terres, semences etc.</a:t>
            </a:r>
            <a:endParaRPr lang="fr-FR">
              <a:solidFill>
                <a:schemeClr val="accent3"/>
              </a:solidFill>
              <a:ea typeface="Lato Medium"/>
              <a:cs typeface="Lato Medium"/>
            </a:endParaRPr>
          </a:p>
        </p:txBody>
      </p:sp>
      <p:pic>
        <p:nvPicPr>
          <p:cNvPr id="7170" name="Picture 2" descr="colorful fruits et légumes frais et sains - marché france photos et images de col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3390899"/>
            <a:ext cx="3541714" cy="236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4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LA SECURITE ALIMENTAIRE – </a:t>
            </a:r>
            <a:br>
              <a:rPr lang="fr-FR" b="1">
                <a:solidFill>
                  <a:srgbClr val="0070C0"/>
                </a:solidFill>
              </a:rPr>
            </a:br>
            <a:r>
              <a:rPr lang="fr-FR" b="1">
                <a:solidFill>
                  <a:srgbClr val="0070C0"/>
                </a:solidFill>
              </a:rPr>
              <a:t>L’UTILISATION  </a:t>
            </a:r>
          </a:p>
        </p:txBody>
      </p:sp>
      <p:sp>
        <p:nvSpPr>
          <p:cNvPr id="3" name="Espace réservé du contenu 2"/>
          <p:cNvSpPr>
            <a:spLocks noGrp="1"/>
          </p:cNvSpPr>
          <p:nvPr>
            <p:ph sz="half" idx="1"/>
          </p:nvPr>
        </p:nvSpPr>
        <p:spPr>
          <a:xfrm>
            <a:off x="1097280" y="1883835"/>
            <a:ext cx="10199370" cy="1811866"/>
          </a:xfrm>
        </p:spPr>
        <p:txBody>
          <a:bodyPr>
            <a:normAutofit/>
          </a:bodyPr>
          <a:lstStyle/>
          <a:p>
            <a:pPr marL="0" indent="0" algn="just">
              <a:buNone/>
              <a:defRPr/>
            </a:pPr>
            <a:r>
              <a:rPr lang="fr-FR" altLang="fr-FR" sz="2800">
                <a:solidFill>
                  <a:schemeClr val="tx1"/>
                </a:solidFill>
              </a:rPr>
              <a:t>Il s’agit de </a:t>
            </a:r>
            <a:r>
              <a:rPr lang="fr-FR" altLang="fr-FR" sz="2800" b="1">
                <a:solidFill>
                  <a:srgbClr val="0070C0"/>
                </a:solidFill>
              </a:rPr>
              <a:t>la manière dont la nourriture est utilisée </a:t>
            </a:r>
            <a:r>
              <a:rPr lang="fr-FR" altLang="fr-FR" sz="2800">
                <a:solidFill>
                  <a:schemeClr val="tx1"/>
                </a:solidFill>
              </a:rPr>
              <a:t>à un niveau micro (ménage / individuel).</a:t>
            </a:r>
          </a:p>
          <a:p>
            <a:pPr marL="0" indent="0" algn="just">
              <a:buClr>
                <a:srgbClr val="99CC00"/>
              </a:buClr>
              <a:buNone/>
              <a:defRPr/>
            </a:pPr>
            <a:endParaRPr lang="fr-FR" altLang="fr-FR" sz="1300" kern="0">
              <a:solidFill>
                <a:schemeClr val="tx1"/>
              </a:solidFill>
              <a:cs typeface="Arial" panose="020B0604020202020204" pitchFamily="34" charset="0"/>
            </a:endParaRPr>
          </a:p>
        </p:txBody>
      </p:sp>
      <p:pic>
        <p:nvPicPr>
          <p:cNvPr id="5" name="Picture 2" descr="Logo Action contre la faim.svg"/>
          <p:cNvPicPr>
            <a:picLocks noChangeAspect="1" noChangeArrowheads="1"/>
          </p:cNvPicPr>
          <p:nvPr/>
        </p:nvPicPr>
        <p:blipFill rotWithShape="1">
          <a:blip r:embed="rId2">
            <a:extLst>
              <a:ext uri="{28A0092B-C50C-407E-A947-70E740481C1C}">
                <a14:useLocalDpi xmlns:a14="http://schemas.microsoft.com/office/drawing/2010/main" val="0"/>
              </a:ext>
            </a:extLst>
          </a:blip>
          <a:srcRect r="64361"/>
          <a:stretch/>
        </p:blipFill>
        <p:spPr bwMode="auto">
          <a:xfrm>
            <a:off x="268741" y="232715"/>
            <a:ext cx="828539" cy="150464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p:cNvSpPr>
            <a:spLocks noGrp="1"/>
          </p:cNvSpPr>
          <p:nvPr>
            <p:ph sz="half" idx="1"/>
          </p:nvPr>
        </p:nvSpPr>
        <p:spPr>
          <a:xfrm>
            <a:off x="4748530" y="3302000"/>
            <a:ext cx="7208520" cy="2264834"/>
          </a:xfrm>
        </p:spPr>
        <p:txBody>
          <a:bodyPr>
            <a:noAutofit/>
          </a:bodyPr>
          <a:lstStyle/>
          <a:p>
            <a:r>
              <a:rPr lang="fr-FR" b="1" u="sng">
                <a:solidFill>
                  <a:schemeClr val="accent3"/>
                </a:solidFill>
              </a:rPr>
              <a:t>Les facteurs impactant l’utilisation :</a:t>
            </a:r>
            <a:endParaRPr lang="fr-FR" b="1">
              <a:solidFill>
                <a:schemeClr val="accent3"/>
              </a:solidFill>
            </a:endParaRPr>
          </a:p>
          <a:p>
            <a:pPr marL="285750" indent="-285750" algn="just">
              <a:buFont typeface="Wingdings" panose="05000000000000000000" pitchFamily="2" charset="2"/>
              <a:buChar char="ü"/>
            </a:pPr>
            <a:r>
              <a:rPr lang="fr-FR" b="1">
                <a:solidFill>
                  <a:schemeClr val="accent3"/>
                </a:solidFill>
              </a:rPr>
              <a:t>Physiologiques : </a:t>
            </a:r>
            <a:r>
              <a:rPr lang="fr-FR">
                <a:solidFill>
                  <a:schemeClr val="accent3"/>
                </a:solidFill>
              </a:rPr>
              <a:t>absorption des nutriments</a:t>
            </a:r>
          </a:p>
          <a:p>
            <a:pPr marL="285750" indent="-285750" algn="just">
              <a:buFont typeface="Wingdings" panose="05000000000000000000" pitchFamily="2" charset="2"/>
              <a:buChar char="ü"/>
            </a:pPr>
            <a:r>
              <a:rPr lang="fr-FR" b="1">
                <a:solidFill>
                  <a:schemeClr val="accent3"/>
                </a:solidFill>
              </a:rPr>
              <a:t>Hygiéniques : </a:t>
            </a:r>
            <a:r>
              <a:rPr lang="fr-FR">
                <a:solidFill>
                  <a:schemeClr val="accent3"/>
                </a:solidFill>
              </a:rPr>
              <a:t>qualité de l’eau, conditions sanitaires </a:t>
            </a:r>
          </a:p>
          <a:p>
            <a:pPr marL="285750" indent="-285750" algn="just">
              <a:buFont typeface="Wingdings" panose="05000000000000000000" pitchFamily="2" charset="2"/>
              <a:buChar char="ü"/>
            </a:pPr>
            <a:r>
              <a:rPr lang="fr-FR" b="1">
                <a:solidFill>
                  <a:schemeClr val="accent3"/>
                </a:solidFill>
              </a:rPr>
              <a:t>Educatifs : </a:t>
            </a:r>
            <a:r>
              <a:rPr lang="fr-FR">
                <a:solidFill>
                  <a:schemeClr val="accent3"/>
                </a:solidFill>
              </a:rPr>
              <a:t>connaissance d’une alimentation diversifiée, connaissance des règles de conservation, habitude alimentaire, manière de cuisiner, répartition au sein du ménage</a:t>
            </a:r>
          </a:p>
          <a:p>
            <a:pPr marL="285750" indent="-285750" algn="just">
              <a:buFont typeface="Wingdings" panose="05000000000000000000" pitchFamily="2" charset="2"/>
              <a:buChar char="ü"/>
            </a:pPr>
            <a:r>
              <a:rPr lang="fr-FR" b="1">
                <a:solidFill>
                  <a:schemeClr val="accent3"/>
                </a:solidFill>
              </a:rPr>
              <a:t>Financière : </a:t>
            </a:r>
            <a:r>
              <a:rPr lang="fr-FR">
                <a:solidFill>
                  <a:schemeClr val="accent3"/>
                </a:solidFill>
              </a:rPr>
              <a:t>accès à l’équipement.</a:t>
            </a:r>
          </a:p>
        </p:txBody>
      </p:sp>
      <p:pic>
        <p:nvPicPr>
          <p:cNvPr id="8" name="Image 7"/>
          <p:cNvPicPr>
            <a:picLocks noChangeAspect="1"/>
          </p:cNvPicPr>
          <p:nvPr/>
        </p:nvPicPr>
        <p:blipFill>
          <a:blip r:embed="rId3"/>
          <a:stretch>
            <a:fillRect/>
          </a:stretch>
        </p:blipFill>
        <p:spPr>
          <a:xfrm>
            <a:off x="1097280" y="3302000"/>
            <a:ext cx="2922270" cy="2265123"/>
          </a:xfrm>
          <a:prstGeom prst="rect">
            <a:avLst/>
          </a:prstGeom>
        </p:spPr>
      </p:pic>
    </p:spTree>
    <p:extLst>
      <p:ext uri="{BB962C8B-B14F-4D97-AF65-F5344CB8AC3E}">
        <p14:creationId xmlns:p14="http://schemas.microsoft.com/office/powerpoint/2010/main" val="48812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solidFill>
                  <a:srgbClr val="0070C0"/>
                </a:solidFill>
              </a:rPr>
              <a:t>LA SECURITE ALIMENTAIRE – </a:t>
            </a:r>
            <a:br>
              <a:rPr lang="fr-FR" b="1">
                <a:solidFill>
                  <a:srgbClr val="0070C0"/>
                </a:solidFill>
              </a:rPr>
            </a:br>
            <a:r>
              <a:rPr lang="fr-FR" b="1">
                <a:solidFill>
                  <a:srgbClr val="0070C0"/>
                </a:solidFill>
              </a:rPr>
              <a:t>LA STABILITE   </a:t>
            </a:r>
          </a:p>
        </p:txBody>
      </p:sp>
      <p:sp>
        <p:nvSpPr>
          <p:cNvPr id="3" name="Espace réservé du contenu 2"/>
          <p:cNvSpPr>
            <a:spLocks noGrp="1"/>
          </p:cNvSpPr>
          <p:nvPr>
            <p:ph sz="half" idx="1"/>
          </p:nvPr>
        </p:nvSpPr>
        <p:spPr>
          <a:xfrm>
            <a:off x="1097280" y="1883834"/>
            <a:ext cx="10199370" cy="4593166"/>
          </a:xfrm>
        </p:spPr>
        <p:txBody>
          <a:bodyPr>
            <a:normAutofit fontScale="85000" lnSpcReduction="20000"/>
          </a:bodyPr>
          <a:lstStyle/>
          <a:p>
            <a:pPr algn="just">
              <a:spcBef>
                <a:spcPct val="0"/>
              </a:spcBef>
              <a:defRPr/>
            </a:pPr>
            <a:r>
              <a:rPr lang="fr-FR" altLang="fr-FR" sz="2800">
                <a:solidFill>
                  <a:schemeClr val="tx1"/>
                </a:solidFill>
              </a:rPr>
              <a:t>Les termes </a:t>
            </a:r>
            <a:r>
              <a:rPr lang="fr-FR" altLang="fr-FR" sz="2800">
                <a:solidFill>
                  <a:srgbClr val="0070C0"/>
                </a:solidFill>
              </a:rPr>
              <a:t>«  </a:t>
            </a:r>
            <a:r>
              <a:rPr lang="fr-FR" altLang="fr-FR" sz="2800" b="1">
                <a:solidFill>
                  <a:srgbClr val="0070C0"/>
                </a:solidFill>
              </a:rPr>
              <a:t>à tout moment </a:t>
            </a:r>
            <a:r>
              <a:rPr lang="fr-FR" altLang="fr-FR" sz="2800">
                <a:solidFill>
                  <a:srgbClr val="0070C0"/>
                </a:solidFill>
              </a:rPr>
              <a:t>» </a:t>
            </a:r>
            <a:r>
              <a:rPr lang="fr-FR" altLang="fr-FR" sz="2800">
                <a:solidFill>
                  <a:schemeClr val="tx1"/>
                </a:solidFill>
              </a:rPr>
              <a:t>se réfèrent à la dimension de stabilité de la sécurité alimentaire. Ils mettent l’accent sur la possibilité de changement des situations de disponibilité, d’accès ou d’utilisation.</a:t>
            </a:r>
          </a:p>
          <a:p>
            <a:pPr algn="just">
              <a:spcBef>
                <a:spcPct val="0"/>
              </a:spcBef>
              <a:defRPr/>
            </a:pPr>
            <a:endParaRPr lang="fr-FR" altLang="fr-FR" sz="2800">
              <a:solidFill>
                <a:schemeClr val="tx1"/>
              </a:solidFill>
            </a:endParaRPr>
          </a:p>
          <a:p>
            <a:pPr marL="0" indent="0" algn="just">
              <a:spcBef>
                <a:spcPct val="0"/>
              </a:spcBef>
              <a:buNone/>
              <a:defRPr/>
            </a:pPr>
            <a:r>
              <a:rPr lang="fr-FR" altLang="fr-FR" sz="2800">
                <a:solidFill>
                  <a:schemeClr val="tx1"/>
                </a:solidFill>
                <a:sym typeface="Wingdings" panose="05000000000000000000" pitchFamily="2" charset="2"/>
              </a:rPr>
              <a:t>	</a:t>
            </a:r>
            <a:r>
              <a:rPr lang="fr-FR" altLang="fr-FR" sz="2800">
                <a:solidFill>
                  <a:schemeClr val="tx1"/>
                </a:solidFill>
              </a:rPr>
              <a:t>Cela implique la </a:t>
            </a:r>
            <a:r>
              <a:rPr lang="fr-FR" altLang="fr-FR" sz="2800" b="1">
                <a:solidFill>
                  <a:srgbClr val="0070C0"/>
                </a:solidFill>
              </a:rPr>
              <a:t>nécessité de réduire l’impact de conditions 	défavorables</a:t>
            </a:r>
            <a:r>
              <a:rPr lang="fr-FR" altLang="fr-FR" sz="2800">
                <a:solidFill>
                  <a:srgbClr val="0070C0"/>
                </a:solidFill>
              </a:rPr>
              <a:t> </a:t>
            </a:r>
            <a:r>
              <a:rPr lang="fr-FR" altLang="fr-FR" sz="2800">
                <a:solidFill>
                  <a:schemeClr val="tx1"/>
                </a:solidFill>
              </a:rPr>
              <a:t>(évènement climatique, instabilité politique, facteurs 	économiques) </a:t>
            </a:r>
            <a:r>
              <a:rPr lang="fr-FR" altLang="fr-FR" sz="2800" b="1">
                <a:solidFill>
                  <a:srgbClr val="0070C0"/>
                </a:solidFill>
              </a:rPr>
              <a:t>sur la sécurité alimentaire</a:t>
            </a:r>
            <a:r>
              <a:rPr lang="fr-FR" altLang="fr-FR" sz="2800">
                <a:solidFill>
                  <a:schemeClr val="tx1"/>
                </a:solidFill>
              </a:rPr>
              <a:t>. </a:t>
            </a:r>
            <a:endParaRPr lang="en-US" altLang="fr-FR" sz="2800">
              <a:solidFill>
                <a:schemeClr val="tx1"/>
              </a:solidFill>
            </a:endParaRPr>
          </a:p>
          <a:p>
            <a:pPr algn="just">
              <a:spcBef>
                <a:spcPct val="0"/>
              </a:spcBef>
              <a:defRPr/>
            </a:pPr>
            <a:endParaRPr lang="fr-FR" altLang="fr-FR" sz="2800">
              <a:solidFill>
                <a:schemeClr val="tx1"/>
              </a:solidFill>
              <a:ea typeface="Lato Medium"/>
              <a:cs typeface="Lato Medium"/>
            </a:endParaRPr>
          </a:p>
          <a:p>
            <a:pPr algn="just">
              <a:spcBef>
                <a:spcPct val="0"/>
              </a:spcBef>
              <a:defRPr/>
            </a:pPr>
            <a:r>
              <a:rPr lang="fr-FR" altLang="fr-FR" sz="2800">
                <a:solidFill>
                  <a:schemeClr val="tx1"/>
                </a:solidFill>
              </a:rPr>
              <a:t>De la même manière, si la définition de la sécurité alimentaire évoque </a:t>
            </a:r>
            <a:r>
              <a:rPr lang="fr-FR" altLang="fr-FR" sz="2800" b="1">
                <a:solidFill>
                  <a:srgbClr val="0070C0"/>
                </a:solidFill>
              </a:rPr>
              <a:t>« Toutes les personnes »</a:t>
            </a:r>
            <a:r>
              <a:rPr lang="fr-FR" altLang="fr-FR" sz="2800">
                <a:solidFill>
                  <a:schemeClr val="tx1"/>
                </a:solidFill>
              </a:rPr>
              <a:t>,</a:t>
            </a:r>
            <a:r>
              <a:rPr lang="fr-FR" altLang="fr-FR" sz="2800" b="1">
                <a:solidFill>
                  <a:schemeClr val="tx1"/>
                </a:solidFill>
              </a:rPr>
              <a:t> </a:t>
            </a:r>
            <a:r>
              <a:rPr lang="fr-FR" altLang="fr-FR" sz="2800">
                <a:solidFill>
                  <a:schemeClr val="tx1"/>
                </a:solidFill>
              </a:rPr>
              <a:t>c’est parce que différentes personnes vivent la sécurité alimentaire à différents degrés et seront affectées par des événements défavorables de façon différente. </a:t>
            </a:r>
          </a:p>
          <a:p>
            <a:pPr marL="0" indent="0" algn="just">
              <a:spcBef>
                <a:spcPct val="0"/>
              </a:spcBef>
              <a:buNone/>
              <a:defRPr/>
            </a:pPr>
            <a:endParaRPr lang="fr-FR" altLang="fr-FR" sz="2800">
              <a:solidFill>
                <a:schemeClr val="tx1"/>
              </a:solidFill>
            </a:endParaRPr>
          </a:p>
          <a:p>
            <a:pPr marL="0" indent="0" algn="just">
              <a:spcBef>
                <a:spcPct val="0"/>
              </a:spcBef>
              <a:buNone/>
              <a:defRPr/>
            </a:pPr>
            <a:r>
              <a:rPr lang="fr-FR" altLang="fr-FR" sz="2800">
                <a:solidFill>
                  <a:schemeClr val="tx1"/>
                </a:solidFill>
                <a:sym typeface="Wingdings" panose="05000000000000000000" pitchFamily="2" charset="2"/>
              </a:rPr>
              <a:t>	</a:t>
            </a:r>
            <a:r>
              <a:rPr lang="fr-FR" altLang="fr-FR" sz="2800">
                <a:solidFill>
                  <a:schemeClr val="tx1"/>
                </a:solidFill>
              </a:rPr>
              <a:t>Nous devons donc prendre en compte les </a:t>
            </a:r>
            <a:r>
              <a:rPr lang="fr-FR" altLang="fr-FR" sz="2800" b="1">
                <a:solidFill>
                  <a:srgbClr val="0070C0"/>
                </a:solidFill>
              </a:rPr>
              <a:t>variations dans l’état de la 	sécurité alimentaire des différents groupe de personne</a:t>
            </a:r>
            <a:r>
              <a:rPr lang="fr-FR" altLang="fr-FR" sz="2800">
                <a:solidFill>
                  <a:srgbClr val="0070C0"/>
                </a:solidFill>
              </a:rPr>
              <a:t> </a:t>
            </a:r>
            <a:r>
              <a:rPr lang="fr-FR" altLang="fr-FR" sz="2800">
                <a:solidFill>
                  <a:schemeClr val="tx1"/>
                </a:solidFill>
              </a:rPr>
              <a:t>pour l’évaluer.  </a:t>
            </a:r>
            <a:endParaRPr lang="fr-FR" altLang="fr-FR" sz="1300" kern="0">
              <a:solidFill>
                <a:schemeClr val="tx1"/>
              </a:solidFill>
              <a:cs typeface="Arial" panose="020B0604020202020204" pitchFamily="34" charset="0"/>
            </a:endParaRPr>
          </a:p>
        </p:txBody>
      </p:sp>
      <p:pic>
        <p:nvPicPr>
          <p:cNvPr id="5" name="Picture 2" descr="Logo Action contre la faim.svg"/>
          <p:cNvPicPr>
            <a:picLocks noChangeAspect="1" noChangeArrowheads="1"/>
          </p:cNvPicPr>
          <p:nvPr/>
        </p:nvPicPr>
        <p:blipFill rotWithShape="1">
          <a:blip r:embed="rId2">
            <a:extLst>
              <a:ext uri="{28A0092B-C50C-407E-A947-70E740481C1C}">
                <a14:useLocalDpi xmlns:a14="http://schemas.microsoft.com/office/drawing/2010/main" val="0"/>
              </a:ext>
            </a:extLst>
          </a:blip>
          <a:srcRect r="64361"/>
          <a:stretch/>
        </p:blipFill>
        <p:spPr bwMode="auto">
          <a:xfrm>
            <a:off x="268741" y="232715"/>
            <a:ext cx="828539" cy="150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3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Rétrospective">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86e4c84-fb1f-44dd-a7e8-9834a86d47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A483E2C633D748834F2AB93DDB0CB7" ma:contentTypeVersion="16" ma:contentTypeDescription="Crée un document." ma:contentTypeScope="" ma:versionID="94d36bd4a8f211d0bb8531ea1092cfd2">
  <xsd:schema xmlns:xsd="http://www.w3.org/2001/XMLSchema" xmlns:xs="http://www.w3.org/2001/XMLSchema" xmlns:p="http://schemas.microsoft.com/office/2006/metadata/properties" xmlns:ns3="786e4c84-fb1f-44dd-a7e8-9834a86d4745" xmlns:ns4="7596cc44-6e84-48db-81b2-6abe58478a23" targetNamespace="http://schemas.microsoft.com/office/2006/metadata/properties" ma:root="true" ma:fieldsID="75972349a874c472eb678c9b73d83052" ns3:_="" ns4:_="">
    <xsd:import namespace="786e4c84-fb1f-44dd-a7e8-9834a86d4745"/>
    <xsd:import namespace="7596cc44-6e84-48db-81b2-6abe58478a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e4c84-fb1f-44dd-a7e8-9834a86d47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96cc44-6e84-48db-81b2-6abe58478a23"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EE1EA6-9209-4C5C-8953-0B988EDA1701}">
  <ds:schemaRefs>
    <ds:schemaRef ds:uri="http://schemas.openxmlformats.org/package/2006/metadata/core-properties"/>
    <ds:schemaRef ds:uri="786e4c84-fb1f-44dd-a7e8-9834a86d4745"/>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7596cc44-6e84-48db-81b2-6abe58478a23"/>
    <ds:schemaRef ds:uri="http://purl.org/dc/dcmitype/"/>
    <ds:schemaRef ds:uri="http://purl.org/dc/terms/"/>
  </ds:schemaRefs>
</ds:datastoreItem>
</file>

<file path=customXml/itemProps2.xml><?xml version="1.0" encoding="utf-8"?>
<ds:datastoreItem xmlns:ds="http://schemas.openxmlformats.org/officeDocument/2006/customXml" ds:itemID="{34A8D60B-2C7E-42D1-A53D-81DFD6821423}">
  <ds:schemaRefs>
    <ds:schemaRef ds:uri="http://schemas.microsoft.com/sharepoint/v3/contenttype/forms"/>
  </ds:schemaRefs>
</ds:datastoreItem>
</file>

<file path=customXml/itemProps3.xml><?xml version="1.0" encoding="utf-8"?>
<ds:datastoreItem xmlns:ds="http://schemas.openxmlformats.org/officeDocument/2006/customXml" ds:itemID="{18B4D8C3-5748-4482-86F0-04625B9BF3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6e4c84-fb1f-44dd-a7e8-9834a86d4745"/>
    <ds:schemaRef ds:uri="7596cc44-6e84-48db-81b2-6abe58478a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92</TotalTime>
  <Words>2892</Words>
  <Application>Microsoft Office PowerPoint</Application>
  <PresentationFormat>Grand écran</PresentationFormat>
  <Paragraphs>316</Paragraphs>
  <Slides>32</Slides>
  <Notes>8</Notes>
  <HiddenSlides>6</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Arial,Sans-Serif</vt:lpstr>
      <vt:lpstr>Calibri</vt:lpstr>
      <vt:lpstr>Calibri Light</vt:lpstr>
      <vt:lpstr>Courier New</vt:lpstr>
      <vt:lpstr>Lato Medium</vt:lpstr>
      <vt:lpstr>Wingdings</vt:lpstr>
      <vt:lpstr>Wingdings,Sans-Serif</vt:lpstr>
      <vt:lpstr>Rétrospective</vt:lpstr>
      <vt:lpstr>La mesure de l’insécurité alimentaire et de la précarité alimentaire</vt:lpstr>
      <vt:lpstr>OBJECTIFS</vt:lpstr>
      <vt:lpstr>PARTIE I. </vt:lpstr>
      <vt:lpstr>DEFINITION</vt:lpstr>
      <vt:lpstr>LA SECURITE ALIMENTAIRE </vt:lpstr>
      <vt:lpstr>LA SECURITE ALIMENTAIRE –  LA DISPONIBILITE </vt:lpstr>
      <vt:lpstr>LA SECURITE ALIMENTAIRE –  L’ACCES  </vt:lpstr>
      <vt:lpstr>LA SECURITE ALIMENTAIRE –  L’UTILISATION  </vt:lpstr>
      <vt:lpstr>LA SECURITE ALIMENTAIRE –  LA STABILITE   </vt:lpstr>
      <vt:lpstr>DEFINITION - PRECARITE ALIMENTAIRE    </vt:lpstr>
      <vt:lpstr>DEFINITION – AIDE ALIMENTAIRE </vt:lpstr>
      <vt:lpstr>ZOOM SUR LE COCOLUPA </vt:lpstr>
      <vt:lpstr>PARTIE II. </vt:lpstr>
      <vt:lpstr>LES DONNEES DISPONIBLES  AU NIVEAU NATIONAL</vt:lpstr>
      <vt:lpstr>LIMITES DES DONNEES DISPONIBLES</vt:lpstr>
      <vt:lpstr>LES DONNEES DISPONIBLES  AU NIVEAU NATIONAL</vt:lpstr>
      <vt:lpstr>LES DONNEES DISPONIBLES  AU NIVEAU NATIONAL</vt:lpstr>
      <vt:lpstr>Présentation PowerPoint</vt:lpstr>
      <vt:lpstr>LES DONNEES DISPONIBLES  AU NIVEAU DU TERRITOIRE </vt:lpstr>
      <vt:lpstr>EXEMPLES DE DIAGNOSTICS TERRITORIAUX </vt:lpstr>
      <vt:lpstr>EXEMPLES DE DIAGNOSTICS TERRITORIAUX </vt:lpstr>
      <vt:lpstr>REFERENCES METHODOLOGIQUES POUR LES DIAGNOSTICS TERRITORIAUX</vt:lpstr>
      <vt:lpstr>REFERENCES METHODOLOGIQUES POUR LES DIAGNOSTICS TERRITORIAUX</vt:lpstr>
      <vt:lpstr>REFERENCES METHODOLOGIQUES POUR LES DIAGNOSTICS TERRITORIAUX</vt:lpstr>
      <vt:lpstr>ETUDES ADDITIONNELLES LOCALES </vt:lpstr>
      <vt:lpstr>MESURE DE LA SECURITE ALIMENTAIRE AU NIVEAU DES MENAGES ET INDIVIDUS </vt:lpstr>
      <vt:lpstr>EXEMPLE D’INDICATEUR :  L’INDICE DOMESTIQUE DE LA FAIM (HHS)</vt:lpstr>
      <vt:lpstr>LA DIVERSITE ALIMENTAIRE MINIMALE POUR LES FEMMES (MDDW)</vt:lpstr>
      <vt:lpstr>L’INDICE DE STRATEGIE DE SURVIE (CSI)</vt:lpstr>
      <vt:lpstr>L’ECHELLE DE DETRESSE </vt:lpstr>
      <vt:lpstr>L’ECHELLE DE PERCEPTION SOCIALE </vt:lpstr>
      <vt:lpstr>D’AUTRES INDICATEURS QUANTI ET QUALI</vt:lpstr>
    </vt:vector>
  </TitlesOfParts>
  <Company>Action Contre la Faim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mesure de l’insécurité alimentaire en France et en PACA</dc:title>
  <dc:creator>Chloé Cardamone - Assistante Mission France Plaidoyer</dc:creator>
  <cp:lastModifiedBy>Hélène Queau - Directrice Pays - Mission France</cp:lastModifiedBy>
  <cp:revision>15</cp:revision>
  <dcterms:created xsi:type="dcterms:W3CDTF">2022-09-22T11:44:05Z</dcterms:created>
  <dcterms:modified xsi:type="dcterms:W3CDTF">2023-10-07T07:55:22Z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0x01010052A483E2C633D748834F2AB93DDB0CB7</vt:lpwstr>
  </property>
</Properties>
</file>