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handoutMasterIdLst>
    <p:handoutMasterId r:id="rId19"/>
  </p:handoutMasterIdLst>
  <p:sldIdLst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88825" cy="6858000"/>
  <p:notesSz cx="6858000" cy="9144000"/>
  <p:defaultTextStyle>
    <a:defPPr rtl="0">
      <a:defRPr lang="fr-F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348" autoAdjust="0"/>
  </p:normalViewPr>
  <p:slideViewPr>
    <p:cSldViewPr>
      <p:cViewPr varScale="1">
        <p:scale>
          <a:sx n="79" d="100"/>
          <a:sy n="79" d="100"/>
        </p:scale>
        <p:origin x="-354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820" y="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39A2291-0035-4D64-A7A5-F36AC1AF399D}" type="datetime1">
              <a:rPr lang="fr-FR" smtClean="0"/>
              <a:pPr rtl="0"/>
              <a:t>14/10/2023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fr-FR" smtClean="0"/>
              <a:pPr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19B5CD-CE9D-4F17-8DE3-0045DF2A06F1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45B7DE-1198-4F2F-B574-CA8CAE341642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arré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ectangle à coins arrondis 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9" name="Rectangle à coins arrondis 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10" name="Rectangle avec coins arrondis du même côté 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 rtlCol="0"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ED7672-6A17-4383-8E11-B703B2F244DD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450B91-7D53-40A4-B2F5-AA5E0059FF2C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arré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ectangle à coins arrondis 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9" name="Rectangle à coins arrondis 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10" name="Rectangle avec coins arrondis du même côté 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grpSp>
        <p:nvGrpSpPr>
          <p:cNvPr id="15" name="graphique du bas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orme libre 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17" name="Rectangle 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noProof="0" dirty="0"/>
            </a:p>
          </p:txBody>
        </p:sp>
      </p:grp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681A6B-7357-4D25-8FC7-B90E847B95A8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0025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122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086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5675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C5A66A-4BD8-442B-B2CE-4DDC3F185A34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36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36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36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7613" y="274638"/>
            <a:ext cx="2741612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561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arré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ectangle à coins arrondis 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9" name="Rectangle à coins arrondis 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10" name="Rectangle avec coins arrondis du même côté 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grpSp>
        <p:nvGrpSpPr>
          <p:cNvPr id="19" name="graphique du bas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orme libre 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21" name="Rectangle 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noProof="0" dirty="0"/>
            </a:p>
          </p:txBody>
        </p:sp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rtlCol="0" anchor="b">
            <a:normAutofit/>
          </a:bodyPr>
          <a:lstStyle>
            <a:lvl1pPr algn="l">
              <a:defRPr sz="6000" b="0" cap="none" baseline="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B7FDAA-B5D3-4E22-A82E-02191A2150B9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DF8559-33F4-416D-A710-49A46B99982C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2E5DF-51C7-4012-82D0-A6F20F8A1C3B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6353DA-E3F6-4188-A918-D5978D2DC352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que du bas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orme libre 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10" name="Rectangle 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noProof="0" dirty="0"/>
            </a:p>
          </p:txBody>
        </p:sp>
      </p:grp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7CDB5E-87EB-400A-AF0C-7B4E7074CB2E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19BA788B-4C02-A305-0523-356CB65C85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85174" y="5481494"/>
            <a:ext cx="1341885" cy="1346649"/>
          </a:xfrm>
          <a:prstGeom prst="rect">
            <a:avLst/>
          </a:prstGeom>
        </p:spPr>
      </p:pic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92CBFA-02BE-4A2B-B3DF-CE42DCACD8FF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8044B4-8DC2-481B-A751-5605C20AC4B9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que du bas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orme libre 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18" name="Rectangle 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fr-FR" noProof="0" dirty="0"/>
            </a:p>
          </p:txBody>
        </p:sp>
      </p:grpSp>
      <p:grpSp>
        <p:nvGrpSpPr>
          <p:cNvPr id="7" name="carré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ectangle à coins arrondis 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9" name="Rectangle à coins arrondis 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  <p:sp>
          <p:nvSpPr>
            <p:cNvPr id="10" name="Rectangle avec coins arrondis du même côté 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1DFB95D-D541-4088-8BCE-2FF8F06A12B2}" type="datetime1">
              <a:rPr lang="fr-FR" noProof="0" smtClean="0"/>
              <a:pPr rtl="0"/>
              <a:t>14/10/2023</a:t>
            </a:fld>
            <a:endParaRPr lang="fr-FR" noProof="0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34C99D79-8A4B-4031-B1E0-AF26F8EDF2BC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=""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696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64F1-4BD5-4E99-92E6-600AF27EC2AB}" type="datetimeFigureOut">
              <a:rPr lang="fr-FR" smtClean="0"/>
              <a:pPr/>
              <a:t>14/10/2023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3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7887C-9D2F-42F9-BD84-B7EB882097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10969942" cy="1295400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Module 4.5 - Le </a:t>
            </a:r>
            <a:r>
              <a:rPr lang="fr-FR" sz="4000" dirty="0" smtClean="0"/>
              <a:t>rôle des femmes dans l’alimentation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6495" y="2028828"/>
            <a:ext cx="11644395" cy="4043378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Constantia"/>
              </a:rPr>
              <a:t>Introduction : Une image de la femme héritée d'une longue histoire </a:t>
            </a:r>
            <a:endParaRPr lang="fr-FR" dirty="0" smtClean="0"/>
          </a:p>
          <a:p>
            <a:pPr>
              <a:lnSpc>
                <a:spcPct val="100000"/>
              </a:lnSpc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Constantia"/>
              </a:rPr>
              <a:t>La fonction nourricière des femmes et les inégalités de genre</a:t>
            </a:r>
            <a:endParaRPr lang="fr-FR" dirty="0" smtClean="0"/>
          </a:p>
          <a:p>
            <a:pPr>
              <a:lnSpc>
                <a:spcPct val="100000"/>
              </a:lnSpc>
            </a:pPr>
            <a:endParaRPr lang="fr-FR" dirty="0" smtClean="0"/>
          </a:p>
          <a:p>
            <a:pPr>
              <a:buFont typeface="Arial"/>
              <a:buChar char="•"/>
            </a:pPr>
            <a:r>
              <a:rPr lang="fr-FR" dirty="0" smtClean="0">
                <a:solidFill>
                  <a:srgbClr val="000000"/>
                </a:solidFill>
                <a:latin typeface="Constantia"/>
              </a:rPr>
              <a:t>Comment les caisses de conventionnement de la SSA peuvent-elles se saisir de ces questions ?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19BA788B-4C02-A305-0523-356CB65C8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5174" y="5481494"/>
            <a:ext cx="1341885" cy="134664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333119" y="714356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 dirty="0">
                <a:solidFill>
                  <a:srgbClr val="000000"/>
                </a:solidFill>
                <a:latin typeface="Constantia"/>
              </a:rPr>
              <a:t>Comment les caisses peuvent-elles prendre en compte ces inégalités ?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189720" y="2143116"/>
            <a:ext cx="11804760" cy="4548924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 dirty="0">
                <a:solidFill>
                  <a:srgbClr val="000000"/>
                </a:solidFill>
                <a:latin typeface="Constantia"/>
              </a:rPr>
              <a:t>&gt; Connaissance de cause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Aborder collectivement la question du rôle des femmes dans l'alimentation ?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333119" y="714356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 dirty="0">
                <a:solidFill>
                  <a:srgbClr val="000000"/>
                </a:solidFill>
                <a:latin typeface="Constantia"/>
              </a:rPr>
              <a:t>Comment les caisses peuvent-elles prendre en compte ces inégalités ?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189720" y="2143116"/>
            <a:ext cx="11804760" cy="4548924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 dirty="0" smtClean="0">
                <a:solidFill>
                  <a:srgbClr val="000000"/>
                </a:solidFill>
                <a:latin typeface="Constantia"/>
              </a:rPr>
              <a:t>&gt; Composition des caisses de conventionnement</a:t>
            </a:r>
            <a:endParaRPr lang="fr-FR" sz="2800" dirty="0" smtClean="0"/>
          </a:p>
          <a:p>
            <a:pPr>
              <a:lnSpc>
                <a:spcPct val="90000"/>
              </a:lnSpc>
            </a:pPr>
            <a:endParaRPr lang="fr-FR" sz="2800" dirty="0" smtClean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Créer les conditions favorisant la participation des femmes ?</a:t>
            </a:r>
            <a:endParaRPr lang="fr-FR" sz="2800" dirty="0" smtClean="0"/>
          </a:p>
          <a:p>
            <a:pPr>
              <a:lnSpc>
                <a:spcPct val="90000"/>
              </a:lnSpc>
            </a:pPr>
            <a:endParaRPr lang="fr-FR" sz="2800" dirty="0" smtClean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Quelle proportion hommes/femmes ?</a:t>
            </a: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  </a:t>
            </a:r>
            <a:r>
              <a:rPr lang="fr-FR" sz="2400" dirty="0" smtClean="0">
                <a:solidFill>
                  <a:srgbClr val="000000"/>
                </a:solidFill>
                <a:latin typeface="Constantia"/>
              </a:rPr>
              <a:t>50/50 ? </a:t>
            </a: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onstantia"/>
              </a:rPr>
              <a:t>  + de femmes ? + d'hommes ? </a:t>
            </a: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onstantia"/>
              </a:rPr>
              <a:t>  A l'image du territoire ? </a:t>
            </a:r>
            <a:endParaRPr lang="fr-FR" sz="2800" dirty="0" smtClean="0"/>
          </a:p>
          <a:p>
            <a:pPr>
              <a:lnSpc>
                <a:spcPct val="9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onstantia"/>
              </a:rPr>
              <a:t>  Au hasard ?...</a:t>
            </a:r>
            <a:endParaRPr lang="fr-FR" sz="2800" dirty="0" smtClean="0"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333119" y="714356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 dirty="0">
                <a:solidFill>
                  <a:srgbClr val="000000"/>
                </a:solidFill>
                <a:latin typeface="Constantia"/>
              </a:rPr>
              <a:t>Comment les caisses peuvent-elles prendre en compte ces inégalités ?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189720" y="2143116"/>
            <a:ext cx="11804760" cy="4548924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 dirty="0" smtClean="0">
                <a:solidFill>
                  <a:srgbClr val="000000"/>
                </a:solidFill>
                <a:latin typeface="Constantia"/>
              </a:rPr>
              <a:t>&gt; Critères de conventionnement</a:t>
            </a:r>
            <a:endParaRPr lang="fr-FR" sz="2800" dirty="0" smtClean="0"/>
          </a:p>
          <a:p>
            <a:pPr>
              <a:lnSpc>
                <a:spcPct val="90000"/>
              </a:lnSpc>
            </a:pPr>
            <a:endParaRPr lang="fr-FR" sz="2800" dirty="0" smtClean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Comment tenir compte des contraintes d'</a:t>
            </a:r>
            <a:r>
              <a:rPr lang="fr-FR" sz="2800" dirty="0" err="1" smtClean="0">
                <a:solidFill>
                  <a:srgbClr val="000000"/>
                </a:solidFill>
                <a:latin typeface="Constantia"/>
              </a:rPr>
              <a:t>approvionnement</a:t>
            </a: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 des femmes ? Aborder la question du supermarché ?</a:t>
            </a:r>
            <a:endParaRPr lang="fr-FR" sz="2800" dirty="0" smtClean="0"/>
          </a:p>
          <a:p>
            <a:pPr>
              <a:lnSpc>
                <a:spcPct val="90000"/>
              </a:lnSpc>
            </a:pPr>
            <a:endParaRPr lang="fr-FR" sz="2800" dirty="0" smtClean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Privilégier les productrices ?</a:t>
            </a:r>
            <a:endParaRPr lang="fr-FR" sz="2800" dirty="0" smtClean="0"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165058" y="152280"/>
            <a:ext cx="11858708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 dirty="0" smtClean="0">
                <a:solidFill>
                  <a:srgbClr val="000000"/>
                </a:solidFill>
                <a:latin typeface="Constantia"/>
              </a:rPr>
              <a:t>Une </a:t>
            </a:r>
            <a:r>
              <a:rPr lang="fr-FR" sz="4000" dirty="0">
                <a:solidFill>
                  <a:srgbClr val="000000"/>
                </a:solidFill>
                <a:latin typeface="Constantia"/>
              </a:rPr>
              <a:t>image de la femme héritée d'une longue histoire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144000" y="1584000"/>
            <a:ext cx="11804760" cy="456732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Les archéologues et les </a:t>
            </a: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historiens ont </a:t>
            </a:r>
            <a:r>
              <a:rPr lang="fr-FR" sz="2800" dirty="0">
                <a:solidFill>
                  <a:srgbClr val="000000"/>
                </a:solidFill>
                <a:latin typeface="Constantia"/>
              </a:rPr>
              <a:t>longtemps limité le rôle des femmes à leur fonction reproductrice et nourricière</a:t>
            </a:r>
            <a:endParaRPr/>
          </a:p>
          <a:p>
            <a:pPr>
              <a:lnSpc>
                <a:spcPct val="90000"/>
              </a:lnSpc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  </a:t>
            </a:r>
            <a:endParaRPr/>
          </a:p>
          <a:p>
            <a:pPr>
              <a:lnSpc>
                <a:spcPct val="90000"/>
              </a:lnSpc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  </a:t>
            </a:r>
            <a:r>
              <a:rPr lang="fr-FR" sz="2400" dirty="0">
                <a:solidFill>
                  <a:srgbClr val="000000"/>
                </a:solidFill>
                <a:latin typeface="Constantia"/>
              </a:rPr>
              <a:t>Une image de la femme associée à la terre (</a:t>
            </a:r>
            <a:r>
              <a:rPr lang="fr-FR" sz="2400" dirty="0" smtClean="0">
                <a:solidFill>
                  <a:srgbClr val="000000"/>
                </a:solidFill>
                <a:latin typeface="Constantia"/>
              </a:rPr>
              <a:t>Terre-Mère</a:t>
            </a:r>
            <a:r>
              <a:rPr lang="fr-FR" sz="2400" dirty="0">
                <a:solidFill>
                  <a:srgbClr val="000000"/>
                </a:solidFill>
                <a:latin typeface="Constantia"/>
              </a:rPr>
              <a:t>)</a:t>
            </a:r>
            <a:endParaRPr/>
          </a:p>
          <a:p>
            <a:pPr>
              <a:lnSpc>
                <a:spcPct val="90000"/>
              </a:lnSpc>
            </a:pPr>
            <a:r>
              <a:rPr lang="fr-FR" sz="2400" dirty="0">
                <a:solidFill>
                  <a:srgbClr val="000000"/>
                </a:solidFill>
                <a:latin typeface="Constantia"/>
              </a:rPr>
              <a:t>  Des siècles sous le poids des Eglises et du Patriarcat</a:t>
            </a:r>
            <a:endParaRPr/>
          </a:p>
          <a:p>
            <a:pPr>
              <a:lnSpc>
                <a:spcPct val="90000"/>
              </a:lnSpc>
            </a:pPr>
            <a:r>
              <a:rPr lang="fr-FR" sz="2400" dirty="0">
                <a:solidFill>
                  <a:srgbClr val="000000"/>
                </a:solidFill>
                <a:latin typeface="Constantia"/>
              </a:rPr>
              <a:t>  Un rôle qui semble « naturel </a:t>
            </a:r>
            <a:r>
              <a:rPr lang="fr-FR" sz="2400" dirty="0" smtClean="0">
                <a:solidFill>
                  <a:srgbClr val="000000"/>
                </a:solidFill>
                <a:latin typeface="Constantia"/>
              </a:rPr>
              <a:t>»  (différences physiologiques)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Des études récentes nuancent cette </a:t>
            </a: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vision </a:t>
            </a:r>
            <a:r>
              <a:rPr lang="fr-FR" sz="2800" dirty="0">
                <a:solidFill>
                  <a:srgbClr val="000000"/>
                </a:solidFill>
                <a:latin typeface="Constantia"/>
              </a:rPr>
              <a:t>qui conduit à des justifications anthropologiques et physiologiques des inégalités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218960" y="152280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 dirty="0">
                <a:solidFill>
                  <a:srgbClr val="000000"/>
                </a:solidFill>
                <a:latin typeface="Constantia"/>
              </a:rPr>
              <a:t>La fonction nourricière des femmes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189720" y="1600200"/>
            <a:ext cx="11804760" cy="509184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 dirty="0">
                <a:solidFill>
                  <a:srgbClr val="000000"/>
                </a:solidFill>
                <a:latin typeface="Constantia"/>
              </a:rPr>
              <a:t>&gt; Elles sont majoritairement chargées de l'approvisionnement et de la préparation des repas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En France 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80 % des femmes, contre 36 % des hommes, font la cuisine et le ménage au moins 1 heure par jour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10 heures de travail domestique de plus par semaine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1218960" y="152280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onstantia"/>
              </a:rPr>
              <a:t>La fonction nourricière des femmes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189720" y="1600200"/>
            <a:ext cx="11804760" cy="509184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 dirty="0">
                <a:solidFill>
                  <a:srgbClr val="000000"/>
                </a:solidFill>
                <a:latin typeface="Constantia"/>
              </a:rPr>
              <a:t>&gt; Elles sont majoritairement chargées de l'approvisionnement et de la préparation des repas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Petit sondage entre ami.es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218960" y="152280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 dirty="0">
                <a:solidFill>
                  <a:srgbClr val="000000"/>
                </a:solidFill>
                <a:latin typeface="Constantia"/>
              </a:rPr>
              <a:t>La fonction nourricière des femmes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189720" y="1600200"/>
            <a:ext cx="11804760" cy="509184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 dirty="0">
                <a:solidFill>
                  <a:srgbClr val="000000"/>
                </a:solidFill>
                <a:latin typeface="Constantia"/>
              </a:rPr>
              <a:t>&gt; Elles sont majoritairement chargées de l'approvisionnement et de la préparation des repas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Dans les cuisines des riches (invisibles)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Mais beaucoup moins dans les restaurants étoilés, palais </a:t>
            </a: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présidentiel, dans les medias... 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218960" y="152280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onstantia"/>
              </a:rPr>
              <a:t>La fonction nourricière des femmes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189720" y="1600200"/>
            <a:ext cx="11804760" cy="509184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>
                <a:solidFill>
                  <a:srgbClr val="000000"/>
                </a:solidFill>
                <a:latin typeface="Constantia"/>
              </a:rPr>
              <a:t>&gt; Elles produisent de la nourriture mais subissent de nombreuses inégalités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>
                <a:solidFill>
                  <a:srgbClr val="000000"/>
                </a:solidFill>
                <a:latin typeface="Constantia"/>
              </a:rPr>
              <a:t>Dans le monde, elles représentent 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onstantia"/>
              </a:rPr>
              <a:t>37 % de la main d'oeuvre agricole, 80 % dans certains pays</a:t>
            </a:r>
            <a:endParaRPr/>
          </a:p>
          <a:p>
            <a:pPr>
              <a:lnSpc>
                <a:spcPct val="90000"/>
              </a:lnSpc>
            </a:pPr>
            <a:r>
              <a:rPr lang="fr-FR" sz="2800">
                <a:solidFill>
                  <a:srgbClr val="000000"/>
                </a:solidFill>
                <a:latin typeface="Constantia"/>
              </a:rPr>
              <a:t>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onstantia"/>
              </a:rPr>
              <a:t>Moins de 15 % des propriétaires agricoles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218960" y="152280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onstantia"/>
              </a:rPr>
              <a:t>La fonction nourricière des femmes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189720" y="1600200"/>
            <a:ext cx="11804760" cy="509184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 dirty="0">
                <a:solidFill>
                  <a:srgbClr val="000000"/>
                </a:solidFill>
                <a:latin typeface="Constantia"/>
              </a:rPr>
              <a:t>&gt; Elles produisent de la nourriture mais subissent de nombreuses inégalités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En France 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Le secteur agricole comprend un tiers de femmes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Leur statut évolue </a:t>
            </a:r>
            <a:r>
              <a:rPr lang="fr-FR" sz="2800" dirty="0" smtClean="0">
                <a:solidFill>
                  <a:srgbClr val="000000"/>
                </a:solidFill>
                <a:latin typeface="Constantia"/>
              </a:rPr>
              <a:t>lentement, de </a:t>
            </a:r>
            <a:r>
              <a:rPr lang="fr-FR" sz="2800" dirty="0">
                <a:solidFill>
                  <a:srgbClr val="000000"/>
                </a:solidFill>
                <a:latin typeface="Constantia"/>
              </a:rPr>
              <a:t>fortes inégalités persistent </a:t>
            </a:r>
            <a:r>
              <a:rPr lang="fr-FR" sz="2400" dirty="0">
                <a:solidFill>
                  <a:srgbClr val="000000"/>
                </a:solidFill>
                <a:latin typeface="Constantia"/>
              </a:rPr>
              <a:t>(accès à la propriété, revenus, allocations de retraite...)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218960" y="152280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onstantia"/>
              </a:rPr>
              <a:t>La fonction nourricière des femmes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189720" y="1600200"/>
            <a:ext cx="11804760" cy="509184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 dirty="0">
                <a:solidFill>
                  <a:srgbClr val="000000"/>
                </a:solidFill>
                <a:latin typeface="Constantia"/>
              </a:rPr>
              <a:t>&gt; Elles mangent moins que les hommes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Discriminations alimentaires : elles mangent après les hommes et les garçons de la famille</a:t>
            </a:r>
            <a:endParaRPr/>
          </a:p>
          <a:p>
            <a:pPr>
              <a:lnSpc>
                <a:spcPct val="90000"/>
              </a:lnSpc>
            </a:pPr>
            <a:r>
              <a:rPr lang="fr-FR" sz="2400" dirty="0">
                <a:solidFill>
                  <a:srgbClr val="000000"/>
                </a:solidFill>
                <a:latin typeface="Constantia"/>
              </a:rPr>
              <a:t>  </a:t>
            </a:r>
            <a:r>
              <a:rPr lang="fr-FR" dirty="0" smtClean="0">
                <a:solidFill>
                  <a:srgbClr val="000000"/>
                </a:solidFill>
                <a:latin typeface="Constantia"/>
              </a:rPr>
              <a:t>D</a:t>
            </a:r>
            <a:r>
              <a:rPr lang="fr-FR" sz="2400" dirty="0" smtClean="0">
                <a:solidFill>
                  <a:srgbClr val="000000"/>
                </a:solidFill>
                <a:latin typeface="Constantia"/>
              </a:rPr>
              <a:t>epuis </a:t>
            </a:r>
            <a:r>
              <a:rPr lang="fr-FR" sz="2400" dirty="0">
                <a:solidFill>
                  <a:srgbClr val="000000"/>
                </a:solidFill>
                <a:latin typeface="Constantia"/>
              </a:rPr>
              <a:t>si longtemps que cela expliquerait leur plus petite taille</a:t>
            </a:r>
            <a:endParaRPr/>
          </a:p>
          <a:p>
            <a:pPr>
              <a:lnSpc>
                <a:spcPct val="90000"/>
              </a:lnSpc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>
                <a:solidFill>
                  <a:srgbClr val="000000"/>
                </a:solidFill>
                <a:latin typeface="Constantia"/>
              </a:rPr>
              <a:t>Dans certaines régions du monde, elles sont davantage victimes de sous-nutrition</a:t>
            </a:r>
            <a:endParaRPr/>
          </a:p>
          <a:p>
            <a:pPr>
              <a:lnSpc>
                <a:spcPct val="90000"/>
              </a:lnSpc>
            </a:pPr>
            <a:r>
              <a:rPr lang="fr-FR" sz="2400" dirty="0">
                <a:solidFill>
                  <a:srgbClr val="000000"/>
                </a:solidFill>
                <a:latin typeface="Constantia"/>
              </a:rPr>
              <a:t>  (manque d'accès aux ressources, au travail rémunéré, à l'éducation...)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218960" y="152280"/>
            <a:ext cx="9746280" cy="129060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 anchor="b"/>
          <a:lstStyle/>
          <a:p>
            <a:pPr>
              <a:lnSpc>
                <a:spcPct val="100000"/>
              </a:lnSpc>
            </a:pPr>
            <a:r>
              <a:rPr lang="fr-FR" sz="4000">
                <a:solidFill>
                  <a:srgbClr val="000000"/>
                </a:solidFill>
                <a:latin typeface="Constantia"/>
              </a:rPr>
              <a:t>La fonction nourricière des femmes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189720" y="1600200"/>
            <a:ext cx="11804760" cy="5091840"/>
          </a:xfrm>
          <a:prstGeom prst="rect">
            <a:avLst/>
          </a:prstGeom>
          <a:noFill/>
          <a:ln>
            <a:noFill/>
          </a:ln>
        </p:spPr>
        <p:txBody>
          <a:bodyPr lIns="122040" tIns="60840" rIns="122040" bIns="60840"/>
          <a:lstStyle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800" b="1">
                <a:solidFill>
                  <a:srgbClr val="000000"/>
                </a:solidFill>
                <a:latin typeface="Constantia"/>
              </a:rPr>
              <a:t>&gt; Elles ne mangent pas la même chose que les hommes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onstantia"/>
              </a:rPr>
              <a:t>La viande pour les hommes, les yaourts pour les femmes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onstantia"/>
              </a:rPr>
              <a:t>Injonctions à surveiller leur ligne</a:t>
            </a:r>
            <a:endParaRPr/>
          </a:p>
          <a:p>
            <a:pPr>
              <a:lnSpc>
                <a:spcPct val="90000"/>
              </a:lnSpc>
            </a:pPr>
            <a:r>
              <a:rPr lang="fr-FR" sz="2800">
                <a:solidFill>
                  <a:srgbClr val="000000"/>
                </a:solidFill>
                <a:latin typeface="Constantia"/>
              </a:rPr>
              <a:t>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onstantia"/>
              </a:rPr>
              <a:t>Les femmes sont globalement plus soucieuses de la qualité nutritionnelle des repas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isine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4352462_TF02787942.potx" id="{C96F3070-F9C9-4454-81F6-0A9C225E641C}" vid="{2C164769-70AC-4990-B4D7-F24C5B776CEC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317</Words>
  <Application>Microsoft Office PowerPoint</Application>
  <PresentationFormat>Personnalisé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Cuisine 16x9</vt:lpstr>
      <vt:lpstr>Conception personnalisée</vt:lpstr>
      <vt:lpstr>Module 4.5 - Le rôle des femmes dans l’alimentation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« Sécurité Sociale de l’Alimentation »</dc:title>
  <dc:creator>BEATRI</dc:creator>
  <cp:lastModifiedBy>User</cp:lastModifiedBy>
  <cp:revision>15</cp:revision>
  <dcterms:created xsi:type="dcterms:W3CDTF">2023-08-28T16:28:19Z</dcterms:created>
  <dcterms:modified xsi:type="dcterms:W3CDTF">2023-10-14T17:10:31Z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